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6" d="100"/>
          <a:sy n="76" d="100"/>
        </p:scale>
        <p:origin x="-90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D4DBA-7B9C-4757-9A79-EEAC4E87612C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7BE63-15AC-4715-91C0-CB2E06C95E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45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386809-8FD0-42B8-BAFC-AB4808B48D5B}" type="slidenum">
              <a:rPr lang="hu-HU" altLang="hu-HU"/>
              <a:pPr>
                <a:spcBef>
                  <a:spcPct val="0"/>
                </a:spcBef>
              </a:pPr>
              <a:t>21</a:t>
            </a:fld>
            <a:endParaRPr lang="hu-HU" altLang="hu-H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3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196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350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176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1540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9066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5102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1116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72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D4F0-4F28-4CE2-9E21-95B878A8159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77417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hu-HU" noProof="0" smtClean="0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44257-EB6D-4A13-88C5-D2325FCE73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176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22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56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814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80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024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528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48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A07A-4E1F-4840-81D1-F02870DA82BE}" type="datetimeFigureOut">
              <a:rPr lang="hu-HU" smtClean="0"/>
              <a:t>2014.11.10.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410FEB-E402-46BC-A633-8BF570C0B6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152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evikuske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92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88913"/>
            <a:ext cx="9144000" cy="6985000"/>
          </a:xfrm>
        </p:spPr>
        <p:txBody>
          <a:bodyPr>
            <a:normAutofit lnSpcReduction="10000"/>
          </a:bodyPr>
          <a:lstStyle/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b="1" dirty="0"/>
              <a:t>           IRÁNYÍTOTT CSOPORTALKOTÁS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b="1" dirty="0"/>
          </a:p>
          <a:p>
            <a:pPr marL="365760" indent="-283464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hu-HU" altLang="hu-HU" sz="2000" dirty="0">
                <a:solidFill>
                  <a:schemeClr val="bg2">
                    <a:lumMod val="25000"/>
                  </a:schemeClr>
                </a:solidFill>
              </a:rPr>
              <a:t>Az </a:t>
            </a:r>
            <a:r>
              <a:rPr lang="hu-HU" altLang="hu-HU" sz="2000" b="1" dirty="0">
                <a:solidFill>
                  <a:schemeClr val="bg2">
                    <a:lumMod val="25000"/>
                  </a:schemeClr>
                </a:solidFill>
              </a:rPr>
              <a:t>irányított csoportalkotás tudja csak egyértelműen biztosítani a kooperatív tanulás céljait:</a:t>
            </a:r>
            <a:r>
              <a:rPr lang="hu-HU" altLang="hu-HU" sz="2000" dirty="0">
                <a:solidFill>
                  <a:schemeClr val="bg2">
                    <a:lumMod val="25000"/>
                  </a:schemeClr>
                </a:solidFill>
              </a:rPr>
              <a:t> a heterogén csoportban történő interaktív tudásszerzési folyamatot és az ehhez kapcsolódó </a:t>
            </a:r>
            <a:r>
              <a:rPr lang="hu-HU" altLang="hu-HU" sz="2000" b="1" dirty="0">
                <a:solidFill>
                  <a:schemeClr val="bg2">
                    <a:lumMod val="25000"/>
                  </a:schemeClr>
                </a:solidFill>
              </a:rPr>
              <a:t>kompetenciafejlesztést.</a:t>
            </a:r>
            <a:r>
              <a:rPr lang="hu-HU" altLang="hu-HU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365760" indent="-283464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hu-HU" altLang="hu-H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83464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hu-HU" altLang="hu-HU" sz="2000" dirty="0">
                <a:solidFill>
                  <a:schemeClr val="bg2">
                    <a:lumMod val="25000"/>
                  </a:schemeClr>
                </a:solidFill>
              </a:rPr>
              <a:t>Az alaposan végiggondolt és megtervezett csoportalakítás a tanár részéről komoly </a:t>
            </a:r>
            <a:r>
              <a:rPr lang="hu-HU" altLang="hu-HU" sz="2000" b="1" dirty="0">
                <a:solidFill>
                  <a:schemeClr val="bg2">
                    <a:lumMod val="25000"/>
                  </a:schemeClr>
                </a:solidFill>
              </a:rPr>
              <a:t>előkészületek</a:t>
            </a:r>
            <a:r>
              <a:rPr lang="hu-HU" altLang="hu-HU" sz="2000" dirty="0">
                <a:solidFill>
                  <a:schemeClr val="bg2">
                    <a:lumMod val="25000"/>
                  </a:schemeClr>
                </a:solidFill>
              </a:rPr>
              <a:t>et igényel az alábbi szempontok szerint.</a:t>
            </a:r>
          </a:p>
          <a:p>
            <a:pPr marL="365760" indent="-283464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hu-HU" altLang="hu-H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83464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hu-HU" altLang="hu-HU" sz="2000" dirty="0">
                <a:solidFill>
                  <a:schemeClr val="bg2">
                    <a:lumMod val="25000"/>
                  </a:schemeClr>
                </a:solidFill>
              </a:rPr>
              <a:t>A tanárnak tudnia kell, hogy az adott tudásterületen a diák milyen </a:t>
            </a:r>
            <a:r>
              <a:rPr lang="hu-HU" altLang="hu-HU" sz="2000" b="1" dirty="0">
                <a:solidFill>
                  <a:schemeClr val="bg2">
                    <a:lumMod val="25000"/>
                  </a:schemeClr>
                </a:solidFill>
              </a:rPr>
              <a:t>ismeretekkel, képességekkel és készségekkel rendelkezik</a:t>
            </a:r>
            <a:r>
              <a:rPr lang="hu-HU" altLang="hu-HU" sz="2000" dirty="0">
                <a:solidFill>
                  <a:schemeClr val="bg2">
                    <a:lumMod val="25000"/>
                  </a:schemeClr>
                </a:solidFill>
              </a:rPr>
              <a:t>. Ennek felmérése nemcsak a csoportbeosztást segíti, hanem kiindulópontul szolgál a kooperatív munka keretében végzett differenciáló, egyéni fejlesztést szolgáló munkához is.</a:t>
            </a:r>
          </a:p>
          <a:p>
            <a:pPr marL="365760" indent="-283464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hu-HU" altLang="hu-H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83464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hu-HU" altLang="hu-HU" sz="2000" b="1" dirty="0">
                <a:solidFill>
                  <a:schemeClr val="bg2">
                    <a:lumMod val="25000"/>
                  </a:schemeClr>
                </a:solidFill>
              </a:rPr>
              <a:t>Az osztály szociometriájának elkészítése</a:t>
            </a:r>
            <a:r>
              <a:rPr lang="hu-HU" altLang="hu-HU" sz="2000" dirty="0">
                <a:solidFill>
                  <a:schemeClr val="bg2">
                    <a:lumMod val="25000"/>
                  </a:schemeClr>
                </a:solidFill>
              </a:rPr>
              <a:t> a csoportbeosztást a folyamatos csoportfejlesztés feladatai szempontjából érinti. Tudnunk kell, hogy az osztályban ki kivel tud és szokott együttműködni, ki van </a:t>
            </a:r>
            <a:r>
              <a:rPr lang="hu-HU" altLang="hu-HU" sz="2000" b="1" dirty="0">
                <a:solidFill>
                  <a:schemeClr val="bg2">
                    <a:lumMod val="25000"/>
                  </a:schemeClr>
                </a:solidFill>
              </a:rPr>
              <a:t>központi és peremhelyzetben.</a:t>
            </a:r>
          </a:p>
          <a:p>
            <a:pPr marL="365760" indent="-283464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hu-HU" altLang="hu-H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83464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hu-HU" altLang="hu-HU" sz="2000" dirty="0">
                <a:solidFill>
                  <a:schemeClr val="bg2">
                    <a:lumMod val="25000"/>
                  </a:schemeClr>
                </a:solidFill>
              </a:rPr>
              <a:t>Figyelembe kell vennünk az egyenletes </a:t>
            </a:r>
            <a:r>
              <a:rPr lang="hu-HU" altLang="hu-HU" sz="2000" b="1" dirty="0">
                <a:solidFill>
                  <a:schemeClr val="bg2">
                    <a:lumMod val="25000"/>
                  </a:schemeClr>
                </a:solidFill>
              </a:rPr>
              <a:t>fiú-lány</a:t>
            </a:r>
            <a:r>
              <a:rPr lang="hu-HU" altLang="hu-HU" sz="2000" dirty="0">
                <a:solidFill>
                  <a:schemeClr val="bg2">
                    <a:lumMod val="25000"/>
                  </a:schemeClr>
                </a:solidFill>
              </a:rPr>
              <a:t>, a különböző </a:t>
            </a:r>
            <a:r>
              <a:rPr lang="hu-HU" altLang="hu-HU" sz="2000" b="1" dirty="0">
                <a:solidFill>
                  <a:schemeClr val="bg2">
                    <a:lumMod val="25000"/>
                  </a:schemeClr>
                </a:solidFill>
              </a:rPr>
              <a:t>nemzetiségi </a:t>
            </a:r>
            <a:r>
              <a:rPr lang="hu-HU" altLang="hu-HU" sz="2000" dirty="0">
                <a:solidFill>
                  <a:schemeClr val="bg2">
                    <a:lumMod val="25000"/>
                  </a:schemeClr>
                </a:solidFill>
              </a:rPr>
              <a:t>és </a:t>
            </a:r>
            <a:r>
              <a:rPr lang="hu-HU" altLang="hu-HU" sz="2000" b="1" dirty="0">
                <a:solidFill>
                  <a:schemeClr val="bg2">
                    <a:lumMod val="25000"/>
                  </a:schemeClr>
                </a:solidFill>
              </a:rPr>
              <a:t>társadalmi helyzet</a:t>
            </a:r>
            <a:r>
              <a:rPr lang="hu-HU" altLang="hu-HU" sz="2000" dirty="0">
                <a:solidFill>
                  <a:schemeClr val="bg2">
                    <a:lumMod val="25000"/>
                  </a:schemeClr>
                </a:solidFill>
              </a:rPr>
              <a:t> szerinti elosztást, szintén az egyenletes heterogenitásra fókuszálva.</a:t>
            </a:r>
          </a:p>
        </p:txBody>
      </p:sp>
      <p:sp>
        <p:nvSpPr>
          <p:cNvPr id="17411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013BE1-A61A-44A3-B9F9-6A005BDAED87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495550" y="188914"/>
            <a:ext cx="8172450" cy="6669087"/>
          </a:xfrm>
        </p:spPr>
        <p:txBody>
          <a:bodyPr>
            <a:normAutofit fontScale="92500" lnSpcReduction="10000"/>
          </a:bodyPr>
          <a:lstStyle/>
          <a:p>
            <a:pPr marL="365760" indent="-283464" algn="ctr">
              <a:lnSpc>
                <a:spcPct val="80000"/>
              </a:lnSpc>
              <a:buNone/>
              <a:defRPr/>
            </a:pPr>
            <a:r>
              <a:rPr lang="hu-HU" altLang="hu-HU" sz="2400" dirty="0">
                <a:solidFill>
                  <a:schemeClr val="bg2">
                    <a:lumMod val="50000"/>
                  </a:schemeClr>
                </a:solidFill>
              </a:rPr>
              <a:t>A fentieknek megfelelően – egy négyfős csoport esetén  a </a:t>
            </a:r>
          </a:p>
          <a:p>
            <a:pPr marL="365760" indent="-283464" algn="ctr">
              <a:lnSpc>
                <a:spcPct val="80000"/>
              </a:lnSpc>
              <a:buNone/>
              <a:defRPr/>
            </a:pPr>
            <a:r>
              <a:rPr lang="hu-HU" altLang="hu-HU" sz="2400" dirty="0">
                <a:solidFill>
                  <a:schemeClr val="bg2">
                    <a:lumMod val="50000"/>
                  </a:schemeClr>
                </a:solidFill>
              </a:rPr>
              <a:t>következők meglétekor mondható ideálisnak egy heterogén </a:t>
            </a:r>
          </a:p>
          <a:p>
            <a:pPr marL="365760" indent="-283464" algn="ctr">
              <a:lnSpc>
                <a:spcPct val="80000"/>
              </a:lnSpc>
              <a:buNone/>
              <a:defRPr/>
            </a:pPr>
            <a:r>
              <a:rPr lang="hu-HU" altLang="hu-HU" sz="2400" dirty="0">
                <a:solidFill>
                  <a:schemeClr val="bg2">
                    <a:lumMod val="50000"/>
                  </a:schemeClr>
                </a:solidFill>
              </a:rPr>
              <a:t>csoport: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2400" dirty="0"/>
          </a:p>
          <a:p>
            <a:pPr marL="365760" indent="-283464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hu-HU" altLang="hu-HU" sz="2400" dirty="0"/>
              <a:t>Az adott tudásterülethez köthetően </a:t>
            </a:r>
            <a:r>
              <a:rPr lang="hu-HU" altLang="hu-HU" sz="2400" b="1" dirty="0"/>
              <a:t>egy élenjáró</a:t>
            </a:r>
            <a:r>
              <a:rPr lang="hu-HU" altLang="hu-HU" sz="2400" dirty="0"/>
              <a:t>, </a:t>
            </a:r>
            <a:r>
              <a:rPr lang="hu-HU" altLang="hu-HU" sz="2400" b="1" dirty="0"/>
              <a:t>egy jelentős segítségre szoruló</a:t>
            </a:r>
            <a:r>
              <a:rPr lang="hu-HU" altLang="hu-HU" sz="2400" dirty="0"/>
              <a:t> és </a:t>
            </a:r>
            <a:r>
              <a:rPr lang="hu-HU" altLang="hu-HU" sz="2400" b="1" dirty="0"/>
              <a:t>két közepesen teljesítő</a:t>
            </a:r>
            <a:r>
              <a:rPr lang="hu-HU" altLang="hu-HU" sz="2400" dirty="0"/>
              <a:t> diák kerül a csoportba.</a:t>
            </a:r>
          </a:p>
          <a:p>
            <a:pPr marL="365760" indent="-283464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hu-HU" altLang="hu-HU" sz="2400" dirty="0"/>
          </a:p>
          <a:p>
            <a:pPr marL="365760" indent="-283464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hu-HU" altLang="hu-HU" sz="2400" dirty="0"/>
              <a:t>Biztosan tudjuk, hogy </a:t>
            </a:r>
            <a:r>
              <a:rPr lang="hu-HU" altLang="hu-HU" sz="2400" b="1" dirty="0"/>
              <a:t>milyen viszonyban vannak</a:t>
            </a:r>
            <a:r>
              <a:rPr lang="hu-HU" altLang="hu-HU" sz="2400" dirty="0"/>
              <a:t> az egy csoportba soroltak </a:t>
            </a:r>
            <a:r>
              <a:rPr lang="hu-HU" altLang="hu-HU" sz="2400" b="1" dirty="0"/>
              <a:t>egymással</a:t>
            </a:r>
            <a:r>
              <a:rPr lang="hu-HU" altLang="hu-HU" sz="2400" dirty="0"/>
              <a:t>. (Vállalható a nagy „ellenségek” vagy „legjobb barátok” egy csoportba sorolása, ekkor azonban a csoportfejlesztésnek erőteljesen meg kell jelennie a folyamatos és kiegyensúlyozott együttműködés érdekében.)</a:t>
            </a:r>
          </a:p>
          <a:p>
            <a:pPr marL="365760" indent="-283464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hu-HU" altLang="hu-HU" sz="2400" dirty="0"/>
          </a:p>
          <a:p>
            <a:pPr marL="365760" indent="-283464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hu-HU" altLang="hu-HU" sz="2400" b="1" dirty="0"/>
              <a:t>Fiúk és lányok</a:t>
            </a:r>
            <a:r>
              <a:rPr lang="hu-HU" altLang="hu-HU" sz="2400" dirty="0"/>
              <a:t> is vannak a csoportban.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2400" dirty="0"/>
          </a:p>
          <a:p>
            <a:pPr marL="365760" indent="-283464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hu-HU" altLang="hu-HU" sz="2400" dirty="0"/>
              <a:t>A csoport nemzetiségi, vallási és társadalmi helyzet szempontjából </a:t>
            </a:r>
            <a:r>
              <a:rPr lang="hu-HU" altLang="hu-HU" sz="2400" b="1" dirty="0"/>
              <a:t>sokszínű</a:t>
            </a:r>
            <a:r>
              <a:rPr lang="hu-HU" altLang="hu-HU" sz="2400" dirty="0"/>
              <a:t>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2400" dirty="0"/>
          </a:p>
        </p:txBody>
      </p:sp>
      <p:sp>
        <p:nvSpPr>
          <p:cNvPr id="18435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912374-E187-4D08-ACBC-007BAF795105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847850" y="188914"/>
            <a:ext cx="8820150" cy="6669087"/>
          </a:xfrm>
        </p:spPr>
        <p:txBody>
          <a:bodyPr>
            <a:normAutofit lnSpcReduction="10000"/>
          </a:bodyPr>
          <a:lstStyle/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dirty="0"/>
              <a:t>           Néhány </a:t>
            </a:r>
            <a:r>
              <a:rPr lang="hu-HU" altLang="hu-HU" sz="2000" b="1" dirty="0"/>
              <a:t>példa</a:t>
            </a:r>
            <a:r>
              <a:rPr lang="hu-HU" altLang="hu-HU" sz="2000" dirty="0"/>
              <a:t> az irányított csoportalkotásra: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2000" dirty="0"/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400" b="1" dirty="0">
                <a:solidFill>
                  <a:schemeClr val="accent5">
                    <a:lumMod val="75000"/>
                  </a:schemeClr>
                </a:solidFill>
              </a:rPr>
              <a:t>        IRÁNYÍTOTT CSOPORTALKOTÁS KOLLÁZSKÉPPEL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2400" dirty="0"/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400" dirty="0"/>
              <a:t>A kooperatív munkával feldolgozandó témához kapcsolódóan annyi képet választunk, ahány csoportot szeretnénk létrehozni.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400" dirty="0"/>
              <a:t>A képeket annyi részre daraboljuk, ahány fő lesz egy csoportban (azaz annyi képrészletünk lesz, ahány fős a nagycsoport).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400" dirty="0"/>
              <a:t>A képrészletek hátuljára felírunk egy-egy nevet, azokét, akiket szeretnénk egy csoportba.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400" dirty="0"/>
              <a:t>Minden résztvevő húz egy képrészletet.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400" dirty="0"/>
              <a:t>A résztvevők a teremben sétálva megkeresik azt a személyt, akinek a neve az általuk húzott képrészlet hátulján szerepel,és átadják neki.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400" dirty="0"/>
              <a:t>Amikor már mindenkinél a saját nevével ellátott képrészlet van, a teremben sétálva megkeresik azokat, akikkel egy teljes képet tudnak alkotni.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400" dirty="0"/>
              <a:t>Az egymásra talált csoportok leülnek és megismerkednek.</a:t>
            </a:r>
          </a:p>
        </p:txBody>
      </p:sp>
      <p:sp>
        <p:nvSpPr>
          <p:cNvPr id="19459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495DF0-C6AB-4A43-A97A-7B5D9FE713DA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39688"/>
            <a:ext cx="8532812" cy="6742112"/>
          </a:xfrm>
        </p:spPr>
        <p:txBody>
          <a:bodyPr>
            <a:normAutofit/>
          </a:bodyPr>
          <a:lstStyle/>
          <a:p>
            <a:pPr marL="365760" indent="-283464" algn="ctr">
              <a:buNone/>
              <a:defRPr/>
            </a:pPr>
            <a:r>
              <a:rPr lang="hu-HU" altLang="hu-HU" b="1" dirty="0" smtClean="0">
                <a:solidFill>
                  <a:schemeClr val="accent5">
                    <a:lumMod val="75000"/>
                  </a:schemeClr>
                </a:solidFill>
              </a:rPr>
              <a:t>Véletlenszerű csoportalakítás</a:t>
            </a:r>
          </a:p>
          <a:p>
            <a:pPr marL="365760" indent="-283464">
              <a:buNone/>
              <a:defRPr/>
            </a:pPr>
            <a:r>
              <a:rPr lang="hu-HU" altLang="hu-HU" dirty="0">
                <a:solidFill>
                  <a:schemeClr val="tx2">
                    <a:lumMod val="50000"/>
                  </a:schemeClr>
                </a:solidFill>
              </a:rPr>
              <a:t>    A </a:t>
            </a:r>
            <a:r>
              <a:rPr lang="hu-HU" altLang="hu-HU" b="1" dirty="0">
                <a:solidFill>
                  <a:schemeClr val="tx2">
                    <a:lumMod val="50000"/>
                  </a:schemeClr>
                </a:solidFill>
              </a:rPr>
              <a:t>véletlenszerű csoportalakítási módok </a:t>
            </a:r>
            <a:r>
              <a:rPr lang="hu-HU" altLang="hu-HU" dirty="0">
                <a:solidFill>
                  <a:schemeClr val="tx2">
                    <a:lumMod val="50000"/>
                  </a:schemeClr>
                </a:solidFill>
              </a:rPr>
              <a:t>esetén </a:t>
            </a:r>
            <a:r>
              <a:rPr lang="hu-HU" altLang="hu-HU" u="sng" dirty="0">
                <a:solidFill>
                  <a:schemeClr val="tx2">
                    <a:lumMod val="50000"/>
                  </a:schemeClr>
                </a:solidFill>
              </a:rPr>
              <a:t>homogén és heterogén</a:t>
            </a:r>
            <a:r>
              <a:rPr lang="hu-HU" altLang="hu-HU" dirty="0">
                <a:solidFill>
                  <a:schemeClr val="tx2">
                    <a:lumMod val="50000"/>
                  </a:schemeClr>
                </a:solidFill>
              </a:rPr>
              <a:t> összetételű mikro- csoportok is létrejöhetnek. Esetenként kénytelenek vagyunk véletlenszerű csoportalakítási módokat alkalmazni, különösen akkor, ha </a:t>
            </a:r>
            <a:r>
              <a:rPr lang="hu-HU" altLang="hu-HU" b="1" dirty="0">
                <a:solidFill>
                  <a:schemeClr val="tx2">
                    <a:lumMod val="50000"/>
                  </a:schemeClr>
                </a:solidFill>
              </a:rPr>
              <a:t>nincsenek előzetes ismereteink </a:t>
            </a:r>
            <a:r>
              <a:rPr lang="hu-HU" altLang="hu-HU" dirty="0">
                <a:solidFill>
                  <a:schemeClr val="tx2">
                    <a:lumMod val="50000"/>
                  </a:schemeClr>
                </a:solidFill>
              </a:rPr>
              <a:t>a csoportról, </a:t>
            </a:r>
            <a:r>
              <a:rPr lang="hu-HU" altLang="hu-HU" b="1" dirty="0">
                <a:solidFill>
                  <a:schemeClr val="tx2">
                    <a:lumMod val="50000"/>
                  </a:schemeClr>
                </a:solidFill>
              </a:rPr>
              <a:t>nincs is lehetőségünk az előzetes ismeretek megszerzésére</a:t>
            </a:r>
            <a:r>
              <a:rPr lang="hu-HU" altLang="hu-HU" dirty="0">
                <a:solidFill>
                  <a:schemeClr val="tx2">
                    <a:lumMod val="50000"/>
                  </a:schemeClr>
                </a:solidFill>
              </a:rPr>
              <a:t>, és olyan </a:t>
            </a:r>
            <a:r>
              <a:rPr lang="hu-HU" altLang="hu-HU" b="1" dirty="0">
                <a:solidFill>
                  <a:schemeClr val="tx2">
                    <a:lumMod val="50000"/>
                  </a:schemeClr>
                </a:solidFill>
              </a:rPr>
              <a:t>rövid időt töltünk a csoporttal, </a:t>
            </a:r>
            <a:r>
              <a:rPr lang="hu-HU" altLang="hu-HU" dirty="0">
                <a:solidFill>
                  <a:schemeClr val="tx2">
                    <a:lumMod val="50000"/>
                  </a:schemeClr>
                </a:solidFill>
              </a:rPr>
              <a:t>hogy a részletes megismerésre szánt idő nem térül meg.</a:t>
            </a:r>
          </a:p>
        </p:txBody>
      </p:sp>
      <p:sp>
        <p:nvSpPr>
          <p:cNvPr id="20483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D2022A-A6D6-461B-B2B4-9082AD30ED0A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656139"/>
            <a:ext cx="57594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B96EE1-2CA9-4034-A570-00CCB97FBE0B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719513" y="2997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279650" y="2565400"/>
            <a:ext cx="31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1847850" y="188913"/>
            <a:ext cx="8820150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altLang="hu-HU" sz="28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Véletlenszerű csoportalkotás </a:t>
            </a:r>
            <a:r>
              <a:rPr lang="hu-HU" altLang="hu-HU" sz="2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kollázsképpel</a:t>
            </a:r>
            <a:endParaRPr lang="hu-HU" altLang="hu-HU" sz="28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hu-HU" altLang="hu-HU" sz="28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endParaRPr lang="hu-HU" altLang="hu-HU" sz="2400" b="1" dirty="0">
              <a:solidFill>
                <a:srgbClr val="333399"/>
              </a:solidFill>
              <a:latin typeface="Arial" charset="0"/>
            </a:endParaRPr>
          </a:p>
          <a:p>
            <a:pPr eaLnBrk="1" hangingPunct="1">
              <a:defRPr/>
            </a:pPr>
            <a:endParaRPr lang="hu-HU" altLang="hu-HU" sz="2400" b="1" dirty="0">
              <a:solidFill>
                <a:srgbClr val="333399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hu-HU" altLang="hu-HU" sz="2400" dirty="0">
                <a:latin typeface="Arial" charset="0"/>
              </a:rPr>
              <a:t>A kooperatív munka során feldolgozandó témához kapcsolódóan</a:t>
            </a:r>
          </a:p>
          <a:p>
            <a:pPr eaLnBrk="1" hangingPunct="1">
              <a:defRPr/>
            </a:pPr>
            <a:r>
              <a:rPr lang="hu-HU" altLang="hu-HU" sz="2400" b="1" dirty="0">
                <a:latin typeface="Arial" charset="0"/>
              </a:rPr>
              <a:t>annyi képet</a:t>
            </a:r>
            <a:r>
              <a:rPr lang="hu-HU" altLang="hu-HU" sz="2400" dirty="0">
                <a:latin typeface="Arial" charset="0"/>
              </a:rPr>
              <a:t> választunk, </a:t>
            </a:r>
            <a:r>
              <a:rPr lang="hu-HU" altLang="hu-HU" sz="2400" b="1" dirty="0">
                <a:latin typeface="Arial" charset="0"/>
              </a:rPr>
              <a:t>ahány csoportot</a:t>
            </a:r>
            <a:r>
              <a:rPr lang="hu-HU" altLang="hu-HU" sz="2400" dirty="0">
                <a:latin typeface="Arial" charset="0"/>
              </a:rPr>
              <a:t> szeretnénk létrehozni.</a:t>
            </a:r>
          </a:p>
          <a:p>
            <a:pPr eaLnBrk="1" hangingPunct="1">
              <a:defRPr/>
            </a:pPr>
            <a:r>
              <a:rPr lang="hu-HU" altLang="hu-HU" sz="2400" dirty="0">
                <a:latin typeface="Arial" charset="0"/>
              </a:rPr>
              <a:t>A képeket </a:t>
            </a:r>
            <a:r>
              <a:rPr lang="hu-HU" altLang="hu-HU" sz="2400" b="1" dirty="0">
                <a:latin typeface="Arial" charset="0"/>
              </a:rPr>
              <a:t>annyi részre daraboljuk, ahány fő</a:t>
            </a:r>
            <a:r>
              <a:rPr lang="hu-HU" altLang="hu-HU" sz="2400" dirty="0">
                <a:latin typeface="Arial" charset="0"/>
              </a:rPr>
              <a:t> lesz egy csoportban. </a:t>
            </a:r>
          </a:p>
          <a:p>
            <a:pPr eaLnBrk="1" hangingPunct="1">
              <a:defRPr/>
            </a:pPr>
            <a:r>
              <a:rPr lang="hu-HU" altLang="hu-HU" sz="2400" dirty="0">
                <a:latin typeface="Arial" charset="0"/>
              </a:rPr>
              <a:t>(azaz annyi képrészletünk lesz összesen, ahány fős a nagycsoport).</a:t>
            </a:r>
          </a:p>
          <a:p>
            <a:pPr eaLnBrk="1" hangingPunct="1">
              <a:defRPr/>
            </a:pPr>
            <a:r>
              <a:rPr lang="hu-HU" altLang="hu-HU" sz="2400" dirty="0">
                <a:latin typeface="Arial" charset="0"/>
              </a:rPr>
              <a:t>Minden résztvevő </a:t>
            </a:r>
            <a:r>
              <a:rPr lang="hu-HU" altLang="hu-HU" sz="2400" b="1" dirty="0">
                <a:latin typeface="Arial" charset="0"/>
              </a:rPr>
              <a:t>húz egy képrészletet</a:t>
            </a:r>
            <a:r>
              <a:rPr lang="hu-HU" altLang="hu-HU" sz="2400" dirty="0"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lang="hu-HU" altLang="hu-HU" sz="2400" dirty="0">
                <a:latin typeface="Arial" charset="0"/>
              </a:rPr>
              <a:t>A résztvevők a teremben sétálva </a:t>
            </a:r>
            <a:r>
              <a:rPr lang="hu-HU" altLang="hu-HU" sz="2400" b="1" dirty="0">
                <a:latin typeface="Arial" charset="0"/>
              </a:rPr>
              <a:t>megkeresik </a:t>
            </a:r>
            <a:r>
              <a:rPr lang="hu-HU" altLang="hu-HU" sz="2400" dirty="0">
                <a:latin typeface="Arial" charset="0"/>
              </a:rPr>
              <a:t>azokat, akikkel egy teljes képet tudnak alkotni.</a:t>
            </a:r>
          </a:p>
          <a:p>
            <a:pPr eaLnBrk="1" hangingPunct="1">
              <a:defRPr/>
            </a:pPr>
            <a:r>
              <a:rPr lang="hu-HU" altLang="hu-HU" sz="2400" dirty="0">
                <a:latin typeface="Arial" charset="0"/>
              </a:rPr>
              <a:t>Az egymásra talált csoportok leülnek és megismerkednek.</a:t>
            </a:r>
          </a:p>
          <a:p>
            <a:pPr eaLnBrk="1" hangingPunct="1">
              <a:defRPr/>
            </a:pPr>
            <a:endParaRPr lang="hu-HU" altLang="hu-HU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260350"/>
            <a:ext cx="8229600" cy="6408738"/>
          </a:xfrm>
        </p:spPr>
        <p:txBody>
          <a:bodyPr>
            <a:normAutofit/>
          </a:bodyPr>
          <a:lstStyle/>
          <a:p>
            <a:pPr marL="365760" indent="-283464" algn="ctr">
              <a:lnSpc>
                <a:spcPct val="80000"/>
              </a:lnSpc>
              <a:buNone/>
              <a:defRPr/>
            </a:pPr>
            <a:r>
              <a:rPr lang="hu-HU" altLang="hu-HU" b="1" dirty="0">
                <a:solidFill>
                  <a:schemeClr val="accent5">
                    <a:lumMod val="50000"/>
                  </a:schemeClr>
                </a:solidFill>
              </a:rPr>
              <a:t>Véletlenszerű érdeklődési mozaik</a:t>
            </a:r>
          </a:p>
          <a:p>
            <a:pPr marL="365760" indent="-283464" algn="ctr">
              <a:lnSpc>
                <a:spcPct val="80000"/>
              </a:lnSpc>
              <a:buNone/>
              <a:defRPr/>
            </a:pPr>
            <a:endParaRPr lang="hu-HU" altLang="hu-H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65760" indent="-283464" algn="ctr">
              <a:lnSpc>
                <a:spcPct val="80000"/>
              </a:lnSpc>
              <a:buNone/>
              <a:defRPr/>
            </a:pPr>
            <a:endParaRPr lang="hu-HU" altLang="hu-H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b="1" dirty="0">
              <a:solidFill>
                <a:srgbClr val="333399"/>
              </a:solidFill>
            </a:endParaRP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dirty="0"/>
              <a:t>A feldolgozandó témát annyi résztémára bontjuk, ahány csoportot kívánunk létrehozni.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dirty="0"/>
              <a:t>(Pl.: Tanítványok – Péter, Máté, Júdás)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dirty="0"/>
              <a:t>Minden résztvevő érdeklődése szerint választ egy témát.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dirty="0"/>
              <a:t>Az </a:t>
            </a:r>
            <a:r>
              <a:rPr lang="hu-HU" altLang="hu-HU" b="1" dirty="0"/>
              <a:t>azonos témát</a:t>
            </a:r>
            <a:r>
              <a:rPr lang="hu-HU" altLang="hu-HU" dirty="0"/>
              <a:t> választók megkeresik egymást, ők alkotnak majd egy csoportot.</a:t>
            </a:r>
          </a:p>
        </p:txBody>
      </p:sp>
      <p:sp>
        <p:nvSpPr>
          <p:cNvPr id="22531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BD8070-9FA8-49C9-AEDA-6AACE477D8D3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pic>
        <p:nvPicPr>
          <p:cNvPr id="22532" name="Picture 2" descr="C:\Users\Márti\AppData\Local\Microsoft\Windows\Temporary Internet Files\Content.IE5\R22GG35Z\MP9004068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72440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8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4B7D8B-E39B-4EBF-A814-501ECEBC69EB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4801" name="Group 49"/>
          <p:cNvGraphicFramePr>
            <a:graphicFrameLocks noGrp="1"/>
          </p:cNvGraphicFramePr>
          <p:nvPr/>
        </p:nvGraphicFramePr>
        <p:xfrm>
          <a:off x="1992313" y="0"/>
          <a:ext cx="8075612" cy="6858001"/>
        </p:xfrm>
        <a:graphic>
          <a:graphicData uri="http://schemas.openxmlformats.org/drawingml/2006/table">
            <a:tbl>
              <a:tblPr/>
              <a:tblGrid>
                <a:gridCol w="858837"/>
                <a:gridCol w="3532188"/>
                <a:gridCol w="3684587"/>
              </a:tblGrid>
              <a:tr h="3310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Irányított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erőteljes kapcsolat a különböző neműek, különböző tanulási teljesítményt nyújtók között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gyenge teljesítményűek </a:t>
                      </a: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hatékony segítséget kapnak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nyelvi  fejlettség szerinti csoportosítás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irányítás (a csoporttagok megfelelő segítséget tudnak nyújtani egymásnak)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Véletlenszerűen alakított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hu-H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új kapcsolatok</a:t>
                      </a: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alakulhatnak: nőhet az osztályban a csoportkohézió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hu-H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gyors és egyszerű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hu-H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diákok ismerete nélkül</a:t>
                      </a: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is alkalmazható (év elején)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változatos, ingergazdag, szórakoztató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megszűnik az ellenállás; „igazságos”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sokan lehetnek vezetők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7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kialakítása </a:t>
                      </a:r>
                      <a:r>
                        <a:rPr kumimoji="0" lang="hu-H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több időt igényel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kevesebb a változtatási lehetőség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nincs erős-erős, gyenge-gyenge kapcsolat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hu-HU" sz="16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kialakulhat olyan csoport is, amelyben </a:t>
                      </a:r>
                      <a:r>
                        <a:rPr kumimoji="0" lang="hu-H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senki sem érti a feladatot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mély konfliktusok</a:t>
                      </a: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lehetségesek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egynemű vagy azonos etnikai csoporthoz tartozó tagok kerülhetnek azonos csoportba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kevesebb az érzelmi kötődést elősegítő alkalom: gyengébb csoporttudat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kiegyensúlyozatlan:”győztes” és „vesztes”</a:t>
                      </a: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csoportok alakulhatnak ki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70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4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4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>
          <a:xfrm>
            <a:off x="2927351" y="115888"/>
            <a:ext cx="7497763" cy="1143000"/>
          </a:xfrm>
        </p:spPr>
        <p:txBody>
          <a:bodyPr/>
          <a:lstStyle/>
          <a:p>
            <a:pPr>
              <a:defRPr/>
            </a:pPr>
            <a:r>
              <a:rPr lang="hu-HU" altLang="hu-HU" sz="3200" b="1" dirty="0">
                <a:solidFill>
                  <a:schemeClr val="accent1">
                    <a:lumMod val="75000"/>
                  </a:schemeClr>
                </a:solidFill>
              </a:rPr>
              <a:t>Ötletek csoportalkotásra</a:t>
            </a:r>
            <a:br>
              <a:rPr lang="hu-HU" altLang="hu-HU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hu-HU" alt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idx="1"/>
          </p:nvPr>
        </p:nvSpPr>
        <p:spPr>
          <a:xfrm>
            <a:off x="2279650" y="981075"/>
            <a:ext cx="8388350" cy="5545138"/>
          </a:xfrm>
        </p:spPr>
        <p:txBody>
          <a:bodyPr>
            <a:normAutofit fontScale="77500" lnSpcReduction="20000"/>
          </a:bodyPr>
          <a:lstStyle/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2000" b="1" dirty="0">
                <a:solidFill>
                  <a:srgbClr val="0000CC"/>
                </a:solidFill>
              </a:rPr>
              <a:t>Rajz a tenyérben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  Ugyanazon csoportban dolgozó gyerekek kezébe/ hátára ugyanaz az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 egyszerű rajzocska kerül. (az aktuális projekthez jól kapcsolható; pl.: 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labda, gomba, hal, forma, nagyság szín szerint)</a:t>
            </a: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endParaRPr lang="hu-HU" altLang="hu-HU" sz="2000" b="1" dirty="0">
              <a:solidFill>
                <a:srgbClr val="002060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2000" b="1" dirty="0">
                <a:solidFill>
                  <a:srgbClr val="0000CC"/>
                </a:solidFill>
              </a:rPr>
              <a:t>Születésnap alapján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  Hónapokkal, évszakokkal, napokkal, attól függően, kik kerüljenek egy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 csoportba.</a:t>
            </a: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endParaRPr lang="hu-HU" altLang="hu-HU" sz="2000" b="1" dirty="0">
              <a:solidFill>
                <a:schemeClr val="accent2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2000" b="1" dirty="0">
                <a:solidFill>
                  <a:srgbClr val="0000CC"/>
                </a:solidFill>
              </a:rPr>
              <a:t>Lakóhely szerint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  Utcákkal, házszámokkal, településekkel történő csoportosítás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2000" b="1" dirty="0">
              <a:solidFill>
                <a:srgbClr val="002060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2000" b="1" dirty="0">
                <a:solidFill>
                  <a:srgbClr val="0000CC"/>
                </a:solidFill>
              </a:rPr>
              <a:t>Székre szín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   Szék háttámlájára, ülőlapja alá különböző színű papírok ragasztása; 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szintén az azonos színűek kerülnek egy csoportba.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2000" b="1" dirty="0">
              <a:solidFill>
                <a:srgbClr val="002060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2000" b="1" dirty="0">
                <a:solidFill>
                  <a:srgbClr val="0000CC"/>
                </a:solidFill>
              </a:rPr>
              <a:t>Színes filcek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   A pedagógus a kezében négy színből álló filctoll vagy színes ceruza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 köteget tart. A gyerekek húznak belőle, s a húzott szín dönti el, hogy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 ki- kivel dolgozik.</a:t>
            </a: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endParaRPr lang="hu-HU" altLang="hu-HU" sz="1600" dirty="0"/>
          </a:p>
        </p:txBody>
      </p:sp>
      <p:sp>
        <p:nvSpPr>
          <p:cNvPr id="24580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05A557-511E-4276-834C-DF81019B6D60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6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768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768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768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768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768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768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768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7680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7680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7680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  <p:bldP spid="7680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495550" y="333376"/>
            <a:ext cx="8172450" cy="6380163"/>
          </a:xfrm>
        </p:spPr>
        <p:txBody>
          <a:bodyPr>
            <a:normAutofit fontScale="77500" lnSpcReduction="20000"/>
          </a:bodyPr>
          <a:lstStyle/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1800" b="1" dirty="0">
              <a:solidFill>
                <a:srgbClr val="002060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1800" b="1" dirty="0">
                <a:solidFill>
                  <a:srgbClr val="0000CC"/>
                </a:solidFill>
              </a:rPr>
              <a:t>Képekkel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1800" b="1" dirty="0">
                <a:solidFill>
                  <a:srgbClr val="002060"/>
                </a:solidFill>
              </a:rPr>
              <a:t>Különböző képeket húznak a tanulók, amelyeket a megfelelő főfogalom alá csoportosítanak.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1800" b="1" dirty="0">
              <a:solidFill>
                <a:srgbClr val="002060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1800" b="1" dirty="0">
                <a:solidFill>
                  <a:srgbClr val="0000CC"/>
                </a:solidFill>
              </a:rPr>
              <a:t>Szétvágott képekkel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1800" b="1" dirty="0">
                <a:solidFill>
                  <a:srgbClr val="002060"/>
                </a:solidFill>
              </a:rPr>
              <a:t>Képek egy-egy darabját kapják a gyerekek. A képek kirakásával derül ki, 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1800" b="1" dirty="0">
                <a:solidFill>
                  <a:srgbClr val="002060"/>
                </a:solidFill>
              </a:rPr>
              <a:t>hogy ki melyik csapat tagja.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1800" b="1" dirty="0">
              <a:solidFill>
                <a:srgbClr val="002060"/>
              </a:solidFill>
            </a:endParaRP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1800" b="1" dirty="0">
              <a:solidFill>
                <a:srgbClr val="002060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1800" b="1" dirty="0">
                <a:solidFill>
                  <a:srgbClr val="0000CC"/>
                </a:solidFill>
              </a:rPr>
              <a:t>Hónap nevekkel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1800" b="1" dirty="0">
                <a:solidFill>
                  <a:srgbClr val="002060"/>
                </a:solidFill>
              </a:rPr>
              <a:t>Hónapok húzása. Az évszakok alapján történik a csoportalakítás.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1800" b="1" dirty="0">
              <a:solidFill>
                <a:srgbClr val="002060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1800" b="1" dirty="0">
                <a:solidFill>
                  <a:srgbClr val="0000CC"/>
                </a:solidFill>
              </a:rPr>
              <a:t>Szófajokkal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1800" b="1" dirty="0">
                <a:solidFill>
                  <a:srgbClr val="002060"/>
                </a:solidFill>
              </a:rPr>
              <a:t>Különböző szófajú szókártyákat választanak a gyerekek, az azonos szófajok 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1800" b="1" dirty="0">
                <a:solidFill>
                  <a:srgbClr val="002060"/>
                </a:solidFill>
              </a:rPr>
              <a:t>határozzák meg a csoportokat.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1800" b="1" dirty="0">
              <a:solidFill>
                <a:schemeClr val="accent2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1800" b="1" dirty="0">
                <a:solidFill>
                  <a:srgbClr val="0000CC"/>
                </a:solidFill>
              </a:rPr>
              <a:t>Szótagokkal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1800" b="1" dirty="0">
                <a:solidFill>
                  <a:srgbClr val="002060"/>
                </a:solidFill>
              </a:rPr>
              <a:t>Tanulópárok alkotására alkalmas, szótagkártyákat kapnak, a szótagokból 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1800" b="1" dirty="0">
                <a:solidFill>
                  <a:srgbClr val="002060"/>
                </a:solidFill>
              </a:rPr>
              <a:t>szavakat kell alkotni, s az összetartozó szótagok tulajdonosaiból lesznek a 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1800" b="1" dirty="0">
                <a:solidFill>
                  <a:srgbClr val="002060"/>
                </a:solidFill>
              </a:rPr>
              <a:t>párok.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1800" b="1" dirty="0">
              <a:solidFill>
                <a:srgbClr val="002060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1800" b="1" dirty="0">
                <a:solidFill>
                  <a:srgbClr val="0000CC"/>
                </a:solidFill>
              </a:rPr>
              <a:t>Műveletek eredményei szerint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1800" b="1" dirty="0">
                <a:solidFill>
                  <a:srgbClr val="002060"/>
                </a:solidFill>
              </a:rPr>
              <a:t>Műveleteket tartalmazó kártyák szétosztása, majd az eredmény alapján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1800" b="1" dirty="0">
                <a:solidFill>
                  <a:srgbClr val="002060"/>
                </a:solidFill>
              </a:rPr>
              <a:t> történő csoportalkotás.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1800" b="1" dirty="0">
              <a:solidFill>
                <a:schemeClr val="accent2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endParaRPr lang="hu-HU" altLang="hu-HU" sz="1200" dirty="0"/>
          </a:p>
        </p:txBody>
      </p:sp>
      <p:sp>
        <p:nvSpPr>
          <p:cNvPr id="25603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A65B7C-6FB7-454A-A6B4-D5E4D0F0E71D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78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8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78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788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788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788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788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7885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7885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7885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2208213" y="404813"/>
            <a:ext cx="8712200" cy="6119812"/>
          </a:xfrm>
        </p:spPr>
        <p:txBody>
          <a:bodyPr>
            <a:normAutofit fontScale="70000" lnSpcReduction="20000"/>
          </a:bodyPr>
          <a:lstStyle/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2000" b="1" dirty="0">
              <a:solidFill>
                <a:srgbClr val="002060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2000" b="1" dirty="0">
                <a:solidFill>
                  <a:srgbClr val="0000CC"/>
                </a:solidFill>
              </a:rPr>
              <a:t>Nevek alapján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Több szempont szerint ad lehetőséget a csoportosításra: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Kezdőbetű:  </a:t>
            </a:r>
            <a:r>
              <a:rPr lang="hu-HU" altLang="hu-HU" sz="2000" b="1" dirty="0" err="1">
                <a:solidFill>
                  <a:srgbClr val="002060"/>
                </a:solidFill>
              </a:rPr>
              <a:t>ABC-ben</a:t>
            </a:r>
            <a:r>
              <a:rPr lang="hu-HU" altLang="hu-HU" sz="2000" b="1" dirty="0">
                <a:solidFill>
                  <a:srgbClr val="002060"/>
                </a:solidFill>
              </a:rPr>
              <a:t> elfoglalt helye, magán-, és mássalhangzó, zöngés-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zöngétlen- szótagszám, betűszám.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2000" b="1" dirty="0">
              <a:solidFill>
                <a:srgbClr val="002060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2000" b="1" dirty="0">
                <a:solidFill>
                  <a:srgbClr val="0000CC"/>
                </a:solidFill>
              </a:rPr>
              <a:t>Mese/bibliai szereplőkkel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Különböző történetek, mesék szereplőit tartalmazó kártyák kiosztásával, 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az azonos mese szereplői kerülnek egy csoportba.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2000" b="1" dirty="0">
              <a:solidFill>
                <a:srgbClr val="002060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2000" b="1" dirty="0">
                <a:solidFill>
                  <a:srgbClr val="0000CC"/>
                </a:solidFill>
              </a:rPr>
              <a:t>Mondatokkal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Mondatokat kapnak a gyerekek, a mondatvégi írásjel, vagy a mondatok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 fajtái alapján történik a csoportosítás.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2000" b="1" dirty="0">
              <a:solidFill>
                <a:srgbClr val="002060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2000" b="1" dirty="0">
                <a:solidFill>
                  <a:srgbClr val="0000CC"/>
                </a:solidFill>
              </a:rPr>
              <a:t>Zsákbamacska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Tárgyak húzásával a tárgyak tulajdonságai, formája, funkciója dönt.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 Pl.: érdes, sima, négyzet alakú, gömb alakú.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2000" b="1" dirty="0">
              <a:solidFill>
                <a:srgbClr val="002060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2000" b="1" dirty="0">
                <a:solidFill>
                  <a:srgbClr val="0000CC"/>
                </a:solidFill>
              </a:rPr>
              <a:t>Rejtvénnyel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Különböző rejtvények azonos megoldása adja meg a csapat tagjait.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2000" b="1" dirty="0">
              <a:solidFill>
                <a:srgbClr val="002060"/>
              </a:solidFill>
            </a:endParaRP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hu-HU" altLang="hu-HU" sz="2000" b="1" dirty="0">
                <a:solidFill>
                  <a:srgbClr val="0000CC"/>
                </a:solidFill>
              </a:rPr>
              <a:t>Tulajdonságok szerint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Állatokkal, növényekkel, emberekkel. Pl.: kutya: harap, ugat, szőrös, emlős.</a:t>
            </a: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endParaRPr lang="hu-HU" altLang="hu-HU" sz="2000" b="1" dirty="0"/>
          </a:p>
        </p:txBody>
      </p:sp>
      <p:sp>
        <p:nvSpPr>
          <p:cNvPr id="26627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BA0E37-AC2E-4F70-9297-8425306D0577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798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798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798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798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798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798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8075" y="260350"/>
            <a:ext cx="6400800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Kooperatív módszertanra épülő együttműködés</a:t>
            </a:r>
          </a:p>
        </p:txBody>
      </p:sp>
      <p:sp>
        <p:nvSpPr>
          <p:cNvPr id="9219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CDD67-AD44-4AEC-B23F-6859BD9871E9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pic>
        <p:nvPicPr>
          <p:cNvPr id="9220" name="Picture 5" descr="hu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773239"/>
            <a:ext cx="340836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544889" y="4868864"/>
            <a:ext cx="42576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u-HU" altLang="hu-H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Regőcziné</a:t>
            </a:r>
            <a:r>
              <a:rPr lang="hu-HU" altLang="hu-H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 Ábrahám Éva</a:t>
            </a:r>
          </a:p>
          <a:p>
            <a:pPr algn="ctr" eaLnBrk="1" hangingPunct="1">
              <a:defRPr/>
            </a:pPr>
            <a:r>
              <a:rPr lang="hu-HU" altLang="hu-H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Moharos Ágnes</a:t>
            </a:r>
          </a:p>
          <a:p>
            <a:pPr algn="ctr" eaLnBrk="1" hangingPunct="1">
              <a:defRPr/>
            </a:pPr>
            <a:endParaRPr lang="hu-HU" altLang="hu-HU" sz="2400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algn="ctr" eaLnBrk="1" hangingPunct="1">
              <a:defRPr/>
            </a:pPr>
            <a:r>
              <a:rPr lang="hu-HU" altLang="hu-H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2014 Szekszárd</a:t>
            </a:r>
          </a:p>
        </p:txBody>
      </p:sp>
      <p:pic>
        <p:nvPicPr>
          <p:cNvPr id="9222" name="Picture 7" descr="koop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1557338"/>
            <a:ext cx="24352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00333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1" name="Group 35"/>
          <p:cNvGraphicFramePr>
            <a:graphicFrameLocks noGrp="1"/>
          </p:cNvGraphicFramePr>
          <p:nvPr>
            <p:ph type="tbl" idx="1"/>
          </p:nvPr>
        </p:nvGraphicFramePr>
        <p:xfrm>
          <a:off x="1524000" y="0"/>
          <a:ext cx="9144000" cy="717708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9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ZÖLD SZÍN: NYOMOLVASÓ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-”Nekünk az a dolgunk..”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-”Nézzük csak a szövegünket…”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Ez a szerep a csoporton belül megvalósuló munka során </a:t>
                      </a:r>
                      <a:r>
                        <a:rPr kumimoji="0" lang="hu-H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minimalizálja az elkalandozást</a:t>
                      </a: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, segít értelmezni a feladatot, </a:t>
                      </a:r>
                      <a:r>
                        <a:rPr kumimoji="0" lang="hu-H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megfelelő tartalmi nyomon tartani</a:t>
                      </a: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a csoportot.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KÉK SZÍN: JEGYZŐ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-”Mondjátok, hogy mit is írjak a közös munkánkba…”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-”Mindent olvashatóan írjunk…”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A csoport </a:t>
                      </a: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írásos feladatainak elvégzéséért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felelős szerep, így az egyéni és közös munkákért egyaránt.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FEKETE SZÍN: IDŐGAZDA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-”Osszuk be az időnket!..”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-”Még …percünk van.”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Ez a szerep a csoport számára a tanár által kiadott </a:t>
                      </a: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időkeretet osztja be,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 és követi nyomon, hogy a feladat ne csak megfelelő tartalommal és írásos formátumban, hanem időre készüljön el.(időkerettel való gazdálkodás)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PIROS SZÍN: BÁTORÍTÓ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-”Minden vélemény számít, hallgassuk meg őt!”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-”Most te következel.”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-”Ez nagyon jól sikerült..”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-”Lássuk, ki mit gondol…”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 csoportmunka tartalmát, formáját és idejét nyomon követő személyek szerepének érvényesülése során legkönnyebben a csoport </a:t>
                      </a:r>
                      <a:r>
                        <a:rPr kumimoji="0" lang="hu-H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együttműködés és az egyenlő részvétel</a:t>
                      </a: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sérülhet.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Lehetnek domináns és háttérbe szoruló tagok. Ennek ellensúlyozását látja el a bátorító.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7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7EFB64-2827-4E99-AD8A-D080BEF74690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70" name="Rectangle 62"/>
          <p:cNvSpPr>
            <a:spLocks noGrp="1" noChangeArrowheads="1"/>
          </p:cNvSpPr>
          <p:nvPr>
            <p:ph type="title"/>
          </p:nvPr>
        </p:nvSpPr>
        <p:spPr>
          <a:xfrm>
            <a:off x="1774826" y="6021389"/>
            <a:ext cx="8893175" cy="5032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altLang="hu-HU" sz="2000" b="1" dirty="0">
                <a:solidFill>
                  <a:srgbClr val="FF0000"/>
                </a:solidFill>
              </a:rPr>
              <a:t>Fontos, hogy minden gyereknek legyen szerepe a csoporton belül, és a szerepek forogjanak!</a:t>
            </a:r>
          </a:p>
        </p:txBody>
      </p:sp>
      <p:sp>
        <p:nvSpPr>
          <p:cNvPr id="28675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70FF5C-E850-4E70-900D-9AA5BE35A788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3072" name="Group 64"/>
          <p:cNvGraphicFramePr>
            <a:graphicFrameLocks noGrp="1"/>
          </p:cNvGraphicFramePr>
          <p:nvPr>
            <p:ph idx="4294967295"/>
          </p:nvPr>
        </p:nvGraphicFramePr>
        <p:xfrm>
          <a:off x="0" y="274638"/>
          <a:ext cx="9144000" cy="5602287"/>
        </p:xfrm>
        <a:graphic>
          <a:graphicData uri="http://schemas.openxmlformats.org/drawingml/2006/table">
            <a:tbl>
              <a:tblPr/>
              <a:tblGrid>
                <a:gridCol w="4572854"/>
                <a:gridCol w="4571146"/>
              </a:tblGrid>
              <a:tr h="1408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Csendkapitány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 a dolgod, hogy figyelmeztesd a társaidat, ha túl zajosak.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Mérleg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Gondoskodj arról, hogy mindenkinek a véleménye szót kapjon.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8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Bátorító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Bíztasd társaidat a munkára, és dicsérd őket!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Órafigyelő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Dolgod, hogy figyeld a rendelkezésetekre álló időt. Jelezd társaidnak az idő múlását.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Beszerző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Neked kell gondoskodnod a munkához szükséges eszközökről.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Feladatfelelős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Figyelmeztesd a társaidat, ha eltértek a feladattól.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Szóvivő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Össze kell foglalnod és képviselned a közösen megoldott feladatot.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Rendező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Figyelmeztesd társaidat a szabályok betartására, és arra, hogy rendet tartsanak maguk körül.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5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7B0891-2D92-49C5-A091-85E275F890CF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495550" y="115888"/>
            <a:ext cx="817245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>
                <a:solidFill>
                  <a:srgbClr val="333399"/>
                </a:solidFill>
                <a:latin typeface="Arial" panose="020B0604020202020204" pitchFamily="34" charset="0"/>
              </a:rPr>
              <a:t>Könyvajánlat: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800" b="1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>
                <a:solidFill>
                  <a:srgbClr val="333399"/>
                </a:solidFill>
                <a:latin typeface="Arial" panose="020B0604020202020204" pitchFamily="34" charset="0"/>
              </a:rPr>
              <a:t>Spencer Kagan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>
                <a:solidFill>
                  <a:srgbClr val="333399"/>
                </a:solidFill>
                <a:latin typeface="Arial" panose="020B0604020202020204" pitchFamily="34" charset="0"/>
              </a:rPr>
              <a:t> (2001) Kooperatív tanulás Önkonet Kft., Budapest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>
                <a:solidFill>
                  <a:srgbClr val="333399"/>
                </a:solidFill>
                <a:latin typeface="Arial" panose="020B0604020202020204" pitchFamily="34" charset="0"/>
              </a:rPr>
              <a:t>Arató Ferenc- Varga Aranka (2006)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>
                <a:solidFill>
                  <a:srgbClr val="333399"/>
                </a:solidFill>
                <a:latin typeface="Arial" panose="020B0604020202020204" pitchFamily="34" charset="0"/>
              </a:rPr>
              <a:t>Együtt tanulók kézikönyve Pécsi Tudományegyetem, Pécs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>
                <a:solidFill>
                  <a:srgbClr val="333399"/>
                </a:solidFill>
                <a:latin typeface="Arial" panose="020B0604020202020204" pitchFamily="34" charset="0"/>
              </a:rPr>
              <a:t>Radicsné Szerencsés Terézia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>
                <a:solidFill>
                  <a:srgbClr val="333399"/>
                </a:solidFill>
                <a:latin typeface="Arial" panose="020B0604020202020204" pitchFamily="34" charset="0"/>
              </a:rPr>
              <a:t> (2008) Minőségi munka a tanítási órákon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>
                <a:solidFill>
                  <a:srgbClr val="333399"/>
                </a:solidFill>
                <a:latin typeface="Arial" panose="020B0604020202020204" pitchFamily="34" charset="0"/>
              </a:rPr>
              <a:t>Együtt-működik Kooperatív foglalkozástervek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>
                <a:solidFill>
                  <a:srgbClr val="333399"/>
                </a:solidFill>
                <a:latin typeface="Arial" panose="020B0604020202020204" pitchFamily="34" charset="0"/>
              </a:rPr>
              <a:t> (2004) Független Pedagógiai Intézet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40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>
                <a:solidFill>
                  <a:srgbClr val="333399"/>
                </a:solidFill>
                <a:latin typeface="Arial" panose="020B0604020202020204" pitchFamily="34" charset="0"/>
              </a:rPr>
              <a:t>Dr. Orbán Józsefné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>
                <a:solidFill>
                  <a:srgbClr val="333399"/>
                </a:solidFill>
                <a:latin typeface="Arial" panose="020B0604020202020204" pitchFamily="34" charset="0"/>
              </a:rPr>
              <a:t>A kooperatív tanulás: szervezés és alkalmazás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>
                <a:solidFill>
                  <a:srgbClr val="333399"/>
                </a:solidFill>
                <a:latin typeface="Arial" panose="020B0604020202020204" pitchFamily="34" charset="0"/>
              </a:rPr>
              <a:t>( Pécs, 2009)</a:t>
            </a:r>
            <a:endParaRPr lang="hu-HU" altLang="hu-HU" sz="2400">
              <a:solidFill>
                <a:srgbClr val="FFFF99"/>
              </a:solidFill>
              <a:latin typeface="Lucida Fax" panose="02060602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981076"/>
            <a:ext cx="8229600" cy="54340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altLang="hu-HU" b="1" smtClean="0">
                <a:solidFill>
                  <a:srgbClr val="0000CC"/>
                </a:solidFill>
              </a:rPr>
              <a:t>Ablak </a:t>
            </a:r>
          </a:p>
          <a:p>
            <a:pPr eaLnBrk="1" hangingPunct="1">
              <a:buFontTx/>
              <a:buNone/>
            </a:pPr>
            <a:r>
              <a:rPr lang="hu-HU" altLang="hu-HU" smtClean="0"/>
              <a:t>   </a:t>
            </a:r>
            <a:r>
              <a:rPr lang="hu-HU" altLang="hu-HU"/>
              <a:t>4+1 részre osztott lap, az egyes részeket megszámozzuk. (1,2,3,4, a   középső rész üresen marad)  A megfelelő számmal ellátott részbe jegyzi fel a csoport azt a véleményt, tulajdonságot, dolgot, tényt, amit 1,2,3, illetve 4 csoporttag gondol. A középső részbe a konszenzussal hozott csoportvélemény kerül. Rendszerező módszer.</a:t>
            </a:r>
          </a:p>
        </p:txBody>
      </p:sp>
      <p:sp>
        <p:nvSpPr>
          <p:cNvPr id="35843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32BF92-3E88-4490-88A9-EA330CFD0A4B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719514" y="0"/>
            <a:ext cx="585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>
                <a:solidFill>
                  <a:srgbClr val="000099"/>
                </a:solidFill>
                <a:latin typeface="Arial" panose="020B0604020202020204" pitchFamily="34" charset="0"/>
              </a:rPr>
              <a:t>KOOPERATÍV TANULÁSI MÓDSZEREK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462588" y="5054600"/>
            <a:ext cx="2736850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2800">
              <a:latin typeface="Arial" panose="020B0604020202020204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311900" y="5516563"/>
            <a:ext cx="8636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7175501" y="5084763"/>
            <a:ext cx="10080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7175501" y="6092825"/>
            <a:ext cx="10080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 flipV="1">
            <a:off x="5448300" y="5084763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5448300" y="6092825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86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8" grpId="0"/>
      <p:bldP spid="31749" grpId="0" animBg="1"/>
      <p:bldP spid="31750" grpId="0" animBg="1"/>
      <p:bldP spid="31753" grpId="0" animBg="1"/>
      <p:bldP spid="31755" grpId="0" animBg="1"/>
      <p:bldP spid="31756" grpId="0" animBg="1"/>
      <p:bldP spid="317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/>
          </a:p>
        </p:txBody>
      </p:sp>
      <p:pic>
        <p:nvPicPr>
          <p:cNvPr id="36868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0"/>
            <a:ext cx="8737600" cy="6553200"/>
          </a:xfrm>
        </p:spPr>
      </p:pic>
      <p:sp>
        <p:nvSpPr>
          <p:cNvPr id="36867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EFCAE8-CCED-445D-AE47-1F4E926930BA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66988" y="4005264"/>
            <a:ext cx="8388350" cy="2447925"/>
          </a:xfrm>
        </p:spPr>
        <p:txBody>
          <a:bodyPr>
            <a:normAutofit fontScale="92500" lnSpcReduction="20000"/>
          </a:bodyPr>
          <a:lstStyle/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800" dirty="0"/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800" dirty="0"/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800" dirty="0"/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sz="800" dirty="0"/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b="1" dirty="0" smtClean="0"/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sz="3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Csoport-szóforgó</a:t>
            </a:r>
            <a:r>
              <a:rPr lang="hu-HU" altLang="hu-H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hu-HU" altLang="hu-H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b="1" dirty="0" smtClean="0"/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dirty="0" smtClean="0"/>
              <a:t>A csoportok a szóforgó szabályai szerint 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dirty="0" smtClean="0"/>
              <a:t>beszámolnak az adott feladatról, kérdésről.</a:t>
            </a:r>
          </a:p>
        </p:txBody>
      </p:sp>
      <p:sp>
        <p:nvSpPr>
          <p:cNvPr id="37891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66CDC7-4E4D-4EEA-BF1F-99A370519261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640013" y="0"/>
            <a:ext cx="8280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b="1">
                <a:solidFill>
                  <a:srgbClr val="0000CC"/>
                </a:solidFill>
                <a:latin typeface="Arial" panose="020B0604020202020204" pitchFamily="34" charset="0"/>
              </a:rPr>
              <a:t>Szóforgó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>
                <a:latin typeface="Arial" panose="020B0604020202020204" pitchFamily="34" charset="0"/>
              </a:rPr>
              <a:t>A tanár felvet egy témát.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>
                <a:latin typeface="Arial" panose="020B0604020202020204" pitchFamily="34" charset="0"/>
              </a:rPr>
              <a:t>A négy fős csoportok tagjai egymás után szólnak hozzá a témához. A téma forgása időhöz kötött.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>
                <a:latin typeface="Arial" panose="020B0604020202020204" pitchFamily="34" charset="0"/>
              </a:rPr>
              <a:t>A módszer nem feltétlenül igényel szerepeket</a:t>
            </a:r>
            <a:r>
              <a:rPr lang="hu-HU" altLang="hu-HU" sz="280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u-HU" altLang="hu-HU" b="1" smtClean="0">
                <a:solidFill>
                  <a:srgbClr val="0000CC"/>
                </a:solidFill>
              </a:rPr>
              <a:t>Kerekasztal</a:t>
            </a:r>
          </a:p>
          <a:p>
            <a:pPr eaLnBrk="1" hangingPunct="1">
              <a:buFontTx/>
              <a:buNone/>
            </a:pPr>
            <a:endParaRPr lang="hu-HU" altLang="hu-HU" b="1" smtClean="0"/>
          </a:p>
          <a:p>
            <a:pPr eaLnBrk="1" hangingPunct="1">
              <a:buFontTx/>
              <a:buNone/>
            </a:pPr>
            <a:r>
              <a:rPr lang="hu-HU" altLang="hu-HU"/>
              <a:t>   </a:t>
            </a:r>
            <a:r>
              <a:rPr lang="hu-HU" altLang="hu-HU" smtClean="0"/>
              <a:t>Szóforgó írásban.  A csoport listát készít, körbe adnak egy lapot, amelyre mindenki feljegyzi a gondolatait.</a:t>
            </a:r>
          </a:p>
        </p:txBody>
      </p:sp>
      <p:sp>
        <p:nvSpPr>
          <p:cNvPr id="38915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D7D771-8515-4C97-899A-A44B71F51434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424114" y="260350"/>
            <a:ext cx="8639175" cy="6326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b="1">
                <a:latin typeface="Lucida Fax" panose="02060602050505020204" pitchFamily="18" charset="0"/>
              </a:rPr>
              <a:t>   </a:t>
            </a:r>
            <a:r>
              <a:rPr lang="hu-HU" altLang="hu-HU" b="1">
                <a:solidFill>
                  <a:srgbClr val="0000CC"/>
                </a:solidFill>
              </a:rPr>
              <a:t>Szakértői mozaik  </a:t>
            </a:r>
          </a:p>
          <a:p>
            <a:pPr eaLnBrk="1" hangingPunct="1">
              <a:buFontTx/>
              <a:buNone/>
            </a:pPr>
            <a:r>
              <a:rPr lang="hu-HU" altLang="hu-HU"/>
              <a:t>    </a:t>
            </a:r>
          </a:p>
          <a:p>
            <a:pPr eaLnBrk="1" hangingPunct="1">
              <a:buFontTx/>
              <a:buNone/>
            </a:pPr>
            <a:r>
              <a:rPr lang="hu-HU" altLang="hu-HU"/>
              <a:t>   A,B,C,D jelek kiosztása a csoportban.  Az új ismeretet tartalmazó szöveget négy részre osztjuk.  </a:t>
            </a:r>
          </a:p>
          <a:p>
            <a:pPr eaLnBrk="1" hangingPunct="1">
              <a:buFontTx/>
              <a:buNone/>
            </a:pPr>
            <a:r>
              <a:rPr lang="hu-HU" altLang="hu-HU"/>
              <a:t>   A csoport  minden tagja más-más szövegrészt kap. </a:t>
            </a:r>
          </a:p>
          <a:p>
            <a:pPr eaLnBrk="1" hangingPunct="1">
              <a:buFontTx/>
              <a:buNone/>
            </a:pPr>
            <a:r>
              <a:rPr lang="hu-HU" altLang="hu-HU"/>
              <a:t>  Mindenki egyénileg elolvassa a kapott szöveget.  </a:t>
            </a:r>
          </a:p>
          <a:p>
            <a:pPr eaLnBrk="1" hangingPunct="1">
              <a:buFontTx/>
              <a:buNone/>
            </a:pPr>
            <a:r>
              <a:rPr lang="hu-HU" altLang="hu-HU"/>
              <a:t>   Azonos betűjelűek összeülnek, megbeszélik az elolvasottakat, és közös  vázlatot írnak.  Mindenki a csoportjába visszamegy, és megtanítja a saját feldolgozott  anyagát.</a:t>
            </a:r>
          </a:p>
          <a:p>
            <a:pPr eaLnBrk="1" hangingPunct="1">
              <a:buFontTx/>
              <a:buNone/>
            </a:pPr>
            <a:r>
              <a:rPr lang="hu-HU" altLang="hu-HU"/>
              <a:t>   Új ismeretek feldolgozására alkalmas.</a:t>
            </a:r>
          </a:p>
        </p:txBody>
      </p:sp>
      <p:sp>
        <p:nvSpPr>
          <p:cNvPr id="39939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55D711-0049-4B73-AD32-9E59F4A82BD2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836614"/>
            <a:ext cx="82296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b="1" smtClean="0">
                <a:solidFill>
                  <a:srgbClr val="0000CC"/>
                </a:solidFill>
              </a:rPr>
              <a:t>Diák-kvartett</a:t>
            </a:r>
          </a:p>
          <a:p>
            <a:pPr eaLnBrk="1" hangingPunct="1">
              <a:lnSpc>
                <a:spcPct val="90000"/>
              </a:lnSpc>
            </a:pPr>
            <a:endParaRPr lang="hu-HU" altLang="hu-HU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/>
              <a:t>    </a:t>
            </a:r>
            <a:r>
              <a:rPr lang="hu-HU" altLang="hu-HU" smtClean="0"/>
              <a:t>A csoportokban A,B,C,D jelet kapnak a diákok, s a csoportok is nevet  vagy számot kapnak. A tanár vagy a diák feltesz egy kérdést. A csoport megbeszéli a választ - a diákok meggyőződnek arról, hogy mindegyikőjük helyesen fog válaszolni a kérdésre. Valaki "kihúzza", melyik jelű tanuló, melyik asztalnál válaszol. Akinek a betűjelét és csoportnevét (számát) kihúzták, megmondja a választ.</a:t>
            </a:r>
          </a:p>
        </p:txBody>
      </p:sp>
      <p:sp>
        <p:nvSpPr>
          <p:cNvPr id="40963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4BC9A9-5620-4B80-88CD-CC3BBE43158C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5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836614"/>
            <a:ext cx="8229600" cy="5318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b="1" smtClean="0">
                <a:solidFill>
                  <a:srgbClr val="0000CC"/>
                </a:solidFill>
              </a:rPr>
              <a:t>Füllentős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mtClean="0"/>
              <a:t> 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mtClean="0"/>
              <a:t>   Minden csoport vagy diák megfogalmaz a témával kapcsolatban 2 igaz és 1 hamis állítást. Az egyik csoport vagy diák felolvassa az állításait, a többi csoport vagy csoporttag megállapodik, melyik a hamis állítás. A csoportok kijelölt tagja (pl. "A" jelű) az ujjával mutatja a hamis válasz számát.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mtClean="0"/>
              <a:t>  A tanult ismeretek ellenőrzésére.</a:t>
            </a:r>
          </a:p>
        </p:txBody>
      </p:sp>
      <p:sp>
        <p:nvSpPr>
          <p:cNvPr id="41987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1390FD-2ED1-42A8-969E-FC41A4B9C042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-1250950"/>
            <a:ext cx="9036050" cy="5948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u-HU" altLang="hu-HU" sz="800" i="1" dirty="0">
                <a:latin typeface="Lucida Fax" panose="02060602050505020204" pitchFamily="18" charset="0"/>
              </a:rPr>
              <a:t> 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hu-HU" altLang="hu-HU" sz="800" i="1" dirty="0">
              <a:latin typeface="Lucida Fax" panose="020606020505050202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hu-HU" altLang="hu-HU" sz="800" i="1" dirty="0">
              <a:latin typeface="Lucida Fax" panose="020606020505050202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hu-HU" altLang="hu-HU" sz="800" i="1" dirty="0">
              <a:latin typeface="Lucida Fax" panose="020606020505050202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hu-HU" altLang="hu-HU" sz="800" i="1" dirty="0">
              <a:latin typeface="Lucida Fax" panose="020606020505050202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hu-HU" altLang="hu-HU" sz="800" i="1" dirty="0">
              <a:latin typeface="Lucida Fax" panose="020606020505050202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hu-HU" altLang="hu-HU" sz="800" i="1" dirty="0">
              <a:latin typeface="Lucida Fax" panose="020606020505050202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hu-HU" altLang="hu-HU" sz="800" i="1" dirty="0">
              <a:latin typeface="Lucida Fax" panose="020606020505050202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u-HU" altLang="hu-HU" i="1" dirty="0" smtClean="0">
                <a:latin typeface="Lucida Fax" panose="02060602050505020204" pitchFamily="18" charset="0"/>
              </a:rPr>
              <a:t>  </a:t>
            </a:r>
            <a:r>
              <a:rPr lang="hu-HU" altLang="hu-HU" b="1" i="1" dirty="0" smtClean="0">
                <a:solidFill>
                  <a:srgbClr val="333399"/>
                </a:solidFill>
              </a:rPr>
              <a:t>“Kevésbé az a fontos, hogy mit </a:t>
            </a:r>
            <a:br>
              <a:rPr lang="hu-HU" altLang="hu-HU" b="1" i="1" dirty="0" smtClean="0">
                <a:solidFill>
                  <a:srgbClr val="333399"/>
                </a:solidFill>
              </a:rPr>
            </a:br>
            <a:r>
              <a:rPr lang="hu-HU" altLang="hu-HU" b="1" i="1" dirty="0" smtClean="0">
                <a:solidFill>
                  <a:srgbClr val="333399"/>
                </a:solidFill>
              </a:rPr>
              <a:t>tanulnak a gyerekek az iskolában,</a:t>
            </a:r>
            <a:br>
              <a:rPr lang="hu-HU" altLang="hu-HU" b="1" i="1" dirty="0" smtClean="0">
                <a:solidFill>
                  <a:srgbClr val="333399"/>
                </a:solidFill>
              </a:rPr>
            </a:br>
            <a:r>
              <a:rPr lang="hu-HU" altLang="hu-HU" b="1" i="1" dirty="0" smtClean="0">
                <a:solidFill>
                  <a:srgbClr val="333399"/>
                </a:solidFill>
              </a:rPr>
              <a:t>inkább az, hogy </a:t>
            </a:r>
            <a:r>
              <a:rPr lang="hu-HU" altLang="hu-HU" b="1" i="1" dirty="0" smtClean="0">
                <a:solidFill>
                  <a:schemeClr val="accent3"/>
                </a:solidFill>
              </a:rPr>
              <a:t>hogyan</a:t>
            </a:r>
            <a:r>
              <a:rPr lang="hu-HU" altLang="hu-HU" b="1" i="1" dirty="0" smtClean="0">
                <a:solidFill>
                  <a:srgbClr val="333399"/>
                </a:solidFill>
              </a:rPr>
              <a:t> tanulják,</a:t>
            </a:r>
            <a:br>
              <a:rPr lang="hu-HU" altLang="hu-HU" b="1" i="1" dirty="0" smtClean="0">
                <a:solidFill>
                  <a:srgbClr val="333399"/>
                </a:solidFill>
              </a:rPr>
            </a:br>
            <a:r>
              <a:rPr lang="hu-HU" altLang="hu-HU" b="1" i="1" dirty="0" smtClean="0">
                <a:solidFill>
                  <a:srgbClr val="333399"/>
                </a:solidFill>
              </a:rPr>
              <a:t>mert ez meghatározza a tudásuk </a:t>
            </a:r>
            <a:br>
              <a:rPr lang="hu-HU" altLang="hu-HU" b="1" i="1" dirty="0" smtClean="0">
                <a:solidFill>
                  <a:srgbClr val="333399"/>
                </a:solidFill>
              </a:rPr>
            </a:br>
            <a:r>
              <a:rPr lang="hu-HU" altLang="hu-HU" b="1" i="1" dirty="0" smtClean="0">
                <a:solidFill>
                  <a:srgbClr val="333399"/>
                </a:solidFill>
              </a:rPr>
              <a:t>felhasználását egész életük során.”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u-HU" altLang="hu-HU" b="1" i="1" dirty="0" smtClean="0">
                <a:solidFill>
                  <a:srgbClr val="333399"/>
                </a:solidFill>
              </a:rPr>
              <a:t>	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u-HU" altLang="hu-HU" b="1" i="1" dirty="0" smtClean="0">
                <a:solidFill>
                  <a:srgbClr val="333399"/>
                </a:solidFill>
              </a:rPr>
              <a:t>                                           (Max </a:t>
            </a:r>
            <a:r>
              <a:rPr lang="hu-HU" altLang="hu-HU" b="1" i="1" dirty="0" err="1" smtClean="0">
                <a:solidFill>
                  <a:srgbClr val="333399"/>
                </a:solidFill>
              </a:rPr>
              <a:t>Plancot</a:t>
            </a:r>
            <a:r>
              <a:rPr lang="hu-HU" altLang="hu-HU" b="1" i="1" dirty="0" smtClean="0">
                <a:solidFill>
                  <a:srgbClr val="333399"/>
                </a:solidFill>
              </a:rPr>
              <a:t>)</a:t>
            </a:r>
          </a:p>
        </p:txBody>
      </p:sp>
      <p:sp>
        <p:nvSpPr>
          <p:cNvPr id="10243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93B195-5CA6-4C68-8E91-F34E838C8586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5" descr="C:\Users\AGI-GY~1\AppData\Local\Temp\canstockphoto5899266_co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178051"/>
            <a:ext cx="2881312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21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260350"/>
            <a:ext cx="8229600" cy="6597650"/>
          </a:xfr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b="1" dirty="0" smtClean="0">
                <a:solidFill>
                  <a:srgbClr val="0000CC"/>
                </a:solidFill>
              </a:rPr>
              <a:t>Villámkártya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endParaRPr lang="hu-HU" altLang="hu-HU" b="1" dirty="0" smtClean="0">
              <a:solidFill>
                <a:srgbClr val="0000CC"/>
              </a:solidFill>
            </a:endParaRP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dirty="0" smtClean="0"/>
              <a:t>   A diákok a kártyalapok egyik oldalára kérdést, fogalmat vagy ábrát rajzolnak, a másikra a választ, meghatározást írják. A diákoknak páronként 5-5 kártyájuk van, és párban dolgoznak.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dirty="0" smtClean="0"/>
              <a:t>1. Forduló: a kérdező felolvassa a kártya mindkét oldalán lévő szöveget a   társának, utána visszakérdezi.        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dirty="0" smtClean="0"/>
              <a:t> 2. Forduló: A kérdező megmutatja a kártyát és felteszi a kérdést, utána  társának kell válaszolnia, hibás válasz esetén segítséget kap a társától. </a:t>
            </a:r>
          </a:p>
          <a:p>
            <a:pPr marL="365760" indent="-283464">
              <a:lnSpc>
                <a:spcPct val="80000"/>
              </a:lnSpc>
              <a:buNone/>
              <a:defRPr/>
            </a:pPr>
            <a:r>
              <a:rPr lang="hu-HU" altLang="hu-HU" dirty="0" smtClean="0"/>
              <a:t> 3. Forduló: A kérdező már nem mutatja meg a kártyát, csak a kérdést olvassa fel, és a társa válaszol.</a:t>
            </a:r>
          </a:p>
        </p:txBody>
      </p:sp>
      <p:sp>
        <p:nvSpPr>
          <p:cNvPr id="43011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70E944-9D3F-4F2C-9644-2A219379E7BD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404813"/>
            <a:ext cx="82296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b="1" smtClean="0">
                <a:solidFill>
                  <a:srgbClr val="0000CC"/>
                </a:solidFill>
              </a:rPr>
              <a:t>Kettős kör</a:t>
            </a:r>
          </a:p>
          <a:p>
            <a:pPr eaLnBrk="1" hangingPunct="1">
              <a:buFontTx/>
              <a:buNone/>
            </a:pPr>
            <a:r>
              <a:rPr lang="hu-HU" altLang="hu-HU" smtClean="0"/>
              <a:t>   Két </a:t>
            </a:r>
            <a:r>
              <a:rPr lang="hu-HU" altLang="hu-HU" b="1" smtClean="0"/>
              <a:t>koncentrikus körbe állítjuk</a:t>
            </a:r>
            <a:r>
              <a:rPr lang="hu-HU" altLang="hu-HU" smtClean="0"/>
              <a:t> a résztvevőket úgy, hogy a külső és a belső körben állók </a:t>
            </a:r>
            <a:r>
              <a:rPr lang="hu-HU" altLang="hu-HU" b="1" smtClean="0"/>
              <a:t>szembefordulnak egymással</a:t>
            </a:r>
            <a:r>
              <a:rPr lang="hu-HU" altLang="hu-HU" smtClean="0"/>
              <a:t>, majd egy negyed fordulatot tesznek jobbra. Adott jelre egyet jobbra lépnek, és megállás után néhány információt közölnek magukról partnerükkel. A kettős kör egyben </a:t>
            </a:r>
            <a:r>
              <a:rPr lang="hu-HU" altLang="hu-HU" b="1" smtClean="0"/>
              <a:t>képességfejlesztő módszer</a:t>
            </a:r>
            <a:r>
              <a:rPr lang="hu-HU" altLang="hu-HU" smtClean="0"/>
              <a:t> is kiválóan lehet vele készségeket és </a:t>
            </a:r>
            <a:r>
              <a:rPr lang="hu-HU" altLang="hu-HU" b="1" smtClean="0"/>
              <a:t>adatok megjegyzését gyakorolni. Villámkártyával lehet kombinálni.</a:t>
            </a:r>
          </a:p>
          <a:p>
            <a:pPr eaLnBrk="1" hangingPunct="1">
              <a:buFontTx/>
              <a:buNone/>
            </a:pPr>
            <a:endParaRPr lang="hu-HU" altLang="hu-HU" b="1" smtClean="0"/>
          </a:p>
          <a:p>
            <a:pPr eaLnBrk="1" hangingPunct="1">
              <a:buFontTx/>
              <a:buNone/>
            </a:pPr>
            <a:endParaRPr lang="hu-HU" altLang="hu-HU" smtClean="0"/>
          </a:p>
          <a:p>
            <a:pPr eaLnBrk="1" hangingPunct="1"/>
            <a:endParaRPr lang="hu-HU" altLang="hu-HU"/>
          </a:p>
        </p:txBody>
      </p:sp>
      <p:sp>
        <p:nvSpPr>
          <p:cNvPr id="44035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B82379-626C-4011-B14B-2473B5EA5A2E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7350" y="-171450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dirty="0" smtClean="0"/>
              <a:t>Útravaló</a:t>
            </a:r>
            <a:endParaRPr lang="hu-HU" dirty="0"/>
          </a:p>
        </p:txBody>
      </p:sp>
      <p:pic>
        <p:nvPicPr>
          <p:cNvPr id="45059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4" y="920751"/>
            <a:ext cx="5400675" cy="6037263"/>
          </a:xfrm>
        </p:spPr>
      </p:pic>
      <p:sp>
        <p:nvSpPr>
          <p:cNvPr id="45060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D57FF9-3EEA-408C-AB0C-0D367FFB29BB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F7751F-10B1-4DF0-8CC5-E053C6DC3CCC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18"/>
          <p:cNvSpPr txBox="1">
            <a:spLocks noGrp="1"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200">
              <a:latin typeface="Arial Black" panose="020B0A04020102020204" pitchFamily="34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424114" y="4652964"/>
            <a:ext cx="7005637" cy="1938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altLang="hu-HU" sz="24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Regőcziné</a:t>
            </a:r>
            <a:r>
              <a:rPr lang="hu-HU" altLang="hu-HU" sz="2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 Ábrahám Éva:</a:t>
            </a:r>
          </a:p>
          <a:p>
            <a:pPr algn="ctr" eaLnBrk="1" hangingPunct="1">
              <a:defRPr/>
            </a:pPr>
            <a:r>
              <a:rPr lang="hu-HU" alt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2"/>
              </a:rPr>
              <a:t>evikuske</a:t>
            </a:r>
            <a:r>
              <a:rPr lang="hu-HU" alt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2"/>
              </a:rPr>
              <a:t>@</a:t>
            </a:r>
            <a:r>
              <a:rPr lang="hu-HU" altLang="hu-H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2"/>
              </a:rPr>
              <a:t>gmail.com</a:t>
            </a:r>
            <a:endParaRPr lang="hu-HU" alt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hu-HU" altLang="hu-HU" sz="24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hu-HU" altLang="hu-HU" sz="2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Moharos Ágnes: </a:t>
            </a:r>
            <a:r>
              <a:rPr lang="hu-HU" altLang="hu-HU" sz="24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pedint.moharos.agnes</a:t>
            </a:r>
            <a:r>
              <a:rPr lang="hu-HU" altLang="hu-HU" sz="2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@</a:t>
            </a:r>
            <a:r>
              <a:rPr lang="hu-HU" altLang="hu-HU" sz="2400" dirty="0" err="1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gmail.com</a:t>
            </a:r>
            <a:endParaRPr lang="hu-HU" altLang="hu-HU" sz="24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2259013" y="280988"/>
            <a:ext cx="6500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927350" y="188914"/>
            <a:ext cx="614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altLang="hu-HU" sz="400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Köszönjük a figyelmet!</a:t>
            </a:r>
          </a:p>
        </p:txBody>
      </p:sp>
      <p:pic>
        <p:nvPicPr>
          <p:cNvPr id="46087" name="Picture 9" descr="C:\Users\AGI-GY~1\AppData\Local\Temp\canstockphoto4656743_co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" b="7671"/>
          <a:stretch>
            <a:fillRect/>
          </a:stretch>
        </p:blipFill>
        <p:spPr bwMode="auto">
          <a:xfrm>
            <a:off x="3648075" y="1052513"/>
            <a:ext cx="46799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247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-93663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hu-HU" altLang="hu-HU" b="1" dirty="0" smtClean="0">
                <a:solidFill>
                  <a:schemeClr val="tx2">
                    <a:satMod val="130000"/>
                  </a:schemeClr>
                </a:solidFill>
              </a:rPr>
              <a:t>     ELŐNYEI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294438" y="42863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/>
              <a:t>Demokratikusságra nevel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/>
              <a:t>Cselekvésre épülő tevékenységformák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/>
              <a:t>Önálló , és közös információszerzés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/>
              <a:t>Innováció, megváltozott pedagógus szerep</a:t>
            </a:r>
          </a:p>
          <a:p>
            <a:pPr eaLnBrk="1" hangingPunct="1">
              <a:lnSpc>
                <a:spcPct val="90000"/>
              </a:lnSpc>
            </a:pPr>
            <a:endParaRPr lang="hu-HU" altLang="hu-HU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/>
              <a:t>+szociális kompetenciák</a:t>
            </a:r>
          </a:p>
        </p:txBody>
      </p:sp>
      <p:sp>
        <p:nvSpPr>
          <p:cNvPr id="11268" name="Dia számának hely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24519D-08F4-462C-B1FF-460CA29B4870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pic>
        <p:nvPicPr>
          <p:cNvPr id="11269" name="Picture 7" descr="C:\Users\AGI-GY~1\AppData\Local\Temp\canstockphoto7435092_co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4" y="1303339"/>
            <a:ext cx="362902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9" y="4437063"/>
            <a:ext cx="27130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23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927351" y="0"/>
            <a:ext cx="7497763" cy="1143000"/>
          </a:xfrm>
        </p:spPr>
        <p:txBody>
          <a:bodyPr/>
          <a:lstStyle/>
          <a:p>
            <a:pPr>
              <a:defRPr/>
            </a:pPr>
            <a:r>
              <a:rPr lang="hu-HU" altLang="hu-HU" b="1" dirty="0" smtClean="0">
                <a:solidFill>
                  <a:schemeClr val="tx2">
                    <a:satMod val="130000"/>
                  </a:schemeClr>
                </a:solidFill>
              </a:rPr>
              <a:t>          Hatékonysága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2566988" y="1125538"/>
            <a:ext cx="8101012" cy="5327650"/>
          </a:xfrm>
        </p:spPr>
        <p:txBody>
          <a:bodyPr>
            <a:normAutofit/>
          </a:bodyPr>
          <a:lstStyle/>
          <a:p>
            <a:pPr marL="365760" indent="-283464">
              <a:buFont typeface="Wingdings 2"/>
              <a:buChar char=""/>
              <a:defRPr/>
            </a:pPr>
            <a:endParaRPr lang="hu-HU" altLang="hu-HU" dirty="0" smtClean="0"/>
          </a:p>
          <a:p>
            <a:pPr marL="365760" indent="-283464">
              <a:buFont typeface="Wingdings 2"/>
              <a:buChar char=""/>
              <a:defRPr/>
            </a:pPr>
            <a:r>
              <a:rPr lang="hu-HU" altLang="hu-HU" dirty="0" smtClean="0"/>
              <a:t>Közös ismeretszerzés (</a:t>
            </a:r>
            <a:r>
              <a:rPr lang="hu-HU" altLang="hu-HU" dirty="0" err="1" smtClean="0"/>
              <a:t>ism</a:t>
            </a:r>
            <a:r>
              <a:rPr lang="hu-HU" altLang="hu-HU" dirty="0" smtClean="0"/>
              <a:t>. megosztása, átadása) </a:t>
            </a:r>
          </a:p>
          <a:p>
            <a:pPr marL="365760" indent="-283464">
              <a:buNone/>
              <a:defRPr/>
            </a:pPr>
            <a:r>
              <a:rPr lang="hu-HU" altLang="hu-HU" dirty="0" smtClean="0"/>
              <a:t>  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hu-HU" altLang="hu-HU" dirty="0" smtClean="0"/>
              <a:t>Segítő kölcsönösség</a:t>
            </a:r>
          </a:p>
          <a:p>
            <a:pPr marL="365760" indent="-283464">
              <a:buFont typeface="Wingdings 2"/>
              <a:buChar char=""/>
              <a:defRPr/>
            </a:pPr>
            <a:endParaRPr lang="hu-HU" altLang="hu-HU" dirty="0" smtClean="0"/>
          </a:p>
          <a:p>
            <a:pPr marL="365760" indent="-283464">
              <a:buFont typeface="Wingdings 2"/>
              <a:buChar char=""/>
              <a:defRPr/>
            </a:pPr>
            <a:r>
              <a:rPr lang="hu-HU" altLang="hu-HU" dirty="0" smtClean="0"/>
              <a:t>Közvetlen gondolatcsere a tanulóknál</a:t>
            </a:r>
          </a:p>
          <a:p>
            <a:pPr marL="365760" indent="-283464">
              <a:buFont typeface="Wingdings 2"/>
              <a:buChar char=""/>
              <a:defRPr/>
            </a:pPr>
            <a:endParaRPr lang="hu-HU" altLang="hu-HU" dirty="0" smtClean="0"/>
          </a:p>
          <a:p>
            <a:pPr marL="365760" indent="-283464">
              <a:buFont typeface="Wingdings 2"/>
              <a:buChar char=""/>
              <a:defRPr/>
            </a:pPr>
            <a:r>
              <a:rPr lang="hu-HU" altLang="hu-HU" dirty="0" smtClean="0"/>
              <a:t>Együttműködő magatartás</a:t>
            </a:r>
          </a:p>
          <a:p>
            <a:pPr marL="365760" indent="-283464">
              <a:buFont typeface="Wingdings 2"/>
              <a:buChar char=""/>
              <a:defRPr/>
            </a:pPr>
            <a:endParaRPr lang="hu-HU" altLang="hu-HU" dirty="0" smtClean="0"/>
          </a:p>
          <a:p>
            <a:pPr marL="365760" indent="-283464">
              <a:buFont typeface="Wingdings 2"/>
              <a:buChar char=""/>
              <a:defRPr/>
            </a:pPr>
            <a:r>
              <a:rPr lang="hu-HU" altLang="hu-HU" dirty="0" smtClean="0"/>
              <a:t>Személyiség, közösség fejlődése</a:t>
            </a:r>
          </a:p>
          <a:p>
            <a:pPr marL="365760" indent="-283464">
              <a:buFont typeface="Wingdings 2"/>
              <a:buChar char=""/>
              <a:defRPr/>
            </a:pPr>
            <a:endParaRPr lang="hu-HU" altLang="hu-HU" dirty="0" smtClean="0"/>
          </a:p>
          <a:p>
            <a:pPr marL="365760" indent="-283464">
              <a:buFont typeface="Wingdings 2"/>
              <a:buChar char=""/>
              <a:defRPr/>
            </a:pPr>
            <a:r>
              <a:rPr lang="hu-HU" altLang="hu-HU" dirty="0" smtClean="0"/>
              <a:t>Együttes siker – pozitív csoportélmény</a:t>
            </a:r>
          </a:p>
          <a:p>
            <a:pPr marL="365760" indent="-283464">
              <a:buFont typeface="Wingdings 2"/>
              <a:buChar char=""/>
              <a:defRPr/>
            </a:pPr>
            <a:endParaRPr lang="hu-HU" altLang="hu-HU" dirty="0" smtClean="0"/>
          </a:p>
        </p:txBody>
      </p:sp>
      <p:sp>
        <p:nvSpPr>
          <p:cNvPr id="12292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7BEA2A-442E-4D8C-A8DD-3EE347AF85EA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8330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6" y="0"/>
            <a:ext cx="7497763" cy="1143000"/>
          </a:xfrm>
        </p:spPr>
        <p:txBody>
          <a:bodyPr/>
          <a:lstStyle/>
          <a:p>
            <a:pPr>
              <a:defRPr/>
            </a:pPr>
            <a:r>
              <a:rPr lang="hu-HU" altLang="hu-HU" dirty="0" smtClean="0">
                <a:solidFill>
                  <a:schemeClr val="tx2">
                    <a:satMod val="130000"/>
                  </a:schemeClr>
                </a:solidFill>
              </a:rPr>
              <a:t>MIÉRT ALKALMAZZÁK?</a:t>
            </a:r>
          </a:p>
        </p:txBody>
      </p:sp>
      <p:sp>
        <p:nvSpPr>
          <p:cNvPr id="13315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6DBF4A-931E-439F-A1AF-B372F9658FBA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sp>
        <p:nvSpPr>
          <p:cNvPr id="111619" name="WordArt 3"/>
          <p:cNvSpPr>
            <a:spLocks noChangeArrowheads="1" noChangeShapeType="1" noTextEdit="1"/>
          </p:cNvSpPr>
          <p:nvPr/>
        </p:nvSpPr>
        <p:spPr bwMode="auto">
          <a:xfrm>
            <a:off x="2566989" y="981076"/>
            <a:ext cx="37814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hu-H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élmény a gyereknek</a:t>
            </a:r>
          </a:p>
        </p:txBody>
      </p:sp>
      <p:sp>
        <p:nvSpPr>
          <p:cNvPr id="111620" name="WordArt 4"/>
          <p:cNvSpPr>
            <a:spLocks noChangeArrowheads="1" noChangeShapeType="1" noTextEdit="1"/>
          </p:cNvSpPr>
          <p:nvPr/>
        </p:nvSpPr>
        <p:spPr bwMode="auto">
          <a:xfrm>
            <a:off x="3935414" y="1557339"/>
            <a:ext cx="57245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alternatív pedagógiai módszer</a:t>
            </a:r>
          </a:p>
        </p:txBody>
      </p:sp>
      <p:sp>
        <p:nvSpPr>
          <p:cNvPr id="111621" name="WordArt 5"/>
          <p:cNvSpPr>
            <a:spLocks noChangeArrowheads="1" noChangeShapeType="1" noTextEdit="1"/>
          </p:cNvSpPr>
          <p:nvPr/>
        </p:nvSpPr>
        <p:spPr bwMode="auto">
          <a:xfrm>
            <a:off x="1055688" y="5589588"/>
            <a:ext cx="7586663" cy="825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hu-H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eséylegyenlőség minden tanuló számára</a:t>
            </a:r>
          </a:p>
        </p:txBody>
      </p:sp>
      <p:sp>
        <p:nvSpPr>
          <p:cNvPr id="111622" name="WordArt 6"/>
          <p:cNvSpPr>
            <a:spLocks noChangeArrowheads="1" noChangeShapeType="1" noTextEdit="1"/>
          </p:cNvSpPr>
          <p:nvPr/>
        </p:nvSpPr>
        <p:spPr bwMode="auto">
          <a:xfrm>
            <a:off x="6238876" y="5084763"/>
            <a:ext cx="4429125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5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hu-H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közös tanulási folyamat</a:t>
            </a:r>
          </a:p>
        </p:txBody>
      </p:sp>
      <p:sp>
        <p:nvSpPr>
          <p:cNvPr id="111623" name="WordArt 7"/>
          <p:cNvSpPr>
            <a:spLocks noChangeArrowheads="1" noChangeShapeType="1" noTextEdit="1"/>
          </p:cNvSpPr>
          <p:nvPr/>
        </p:nvSpPr>
        <p:spPr bwMode="auto">
          <a:xfrm>
            <a:off x="3009900" y="3789363"/>
            <a:ext cx="7658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hu-H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önismeret, önbecsülés fejlődik</a:t>
            </a:r>
          </a:p>
        </p:txBody>
      </p:sp>
      <p:sp>
        <p:nvSpPr>
          <p:cNvPr id="111624" name="WordArt 8" descr="Papírzsák"/>
          <p:cNvSpPr>
            <a:spLocks noChangeArrowheads="1" noChangeShapeType="1" noTextEdit="1"/>
          </p:cNvSpPr>
          <p:nvPr/>
        </p:nvSpPr>
        <p:spPr bwMode="auto">
          <a:xfrm>
            <a:off x="3503613" y="3068639"/>
            <a:ext cx="5619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 CE" panose="02020603050405020304" pitchFamily="18" charset="0"/>
                <a:cs typeface="Times New Roman CE" panose="02020603050405020304" pitchFamily="18" charset="0"/>
              </a:rPr>
              <a:t>mindenki egyformán fontos!</a:t>
            </a:r>
          </a:p>
        </p:txBody>
      </p:sp>
    </p:spTree>
    <p:extLst>
      <p:ext uri="{BB962C8B-B14F-4D97-AF65-F5344CB8AC3E}">
        <p14:creationId xmlns:p14="http://schemas.microsoft.com/office/powerpoint/2010/main" val="12760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animBg="1"/>
      <p:bldP spid="111620" grpId="0" animBg="1"/>
      <p:bldP spid="111621" grpId="0" animBg="1"/>
      <p:bldP spid="111622" grpId="0" animBg="1"/>
      <p:bldP spid="111623" grpId="0" animBg="1"/>
      <p:bldP spid="1116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"/>
            <a:ext cx="8686800" cy="612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b="1" smtClean="0"/>
              <a:t/>
            </a:r>
            <a:br>
              <a:rPr lang="hu-HU" altLang="hu-HU" b="1" smtClean="0"/>
            </a:br>
            <a:r>
              <a:rPr lang="hu-HU" altLang="hu-HU" smtClean="0"/>
              <a:t>        </a:t>
            </a:r>
            <a:r>
              <a:rPr lang="hu-HU" altLang="hu-HU" b="1" smtClean="0"/>
              <a:t>Hagyományos osztálymunka</a:t>
            </a:r>
          </a:p>
          <a:p>
            <a:pPr eaLnBrk="1" hangingPunct="1">
              <a:buFontTx/>
              <a:buNone/>
            </a:pPr>
            <a:endParaRPr lang="hu-HU" altLang="hu-HU" smtClean="0"/>
          </a:p>
          <a:p>
            <a:pPr eaLnBrk="1" hangingPunct="1">
              <a:buFontTx/>
              <a:buNone/>
            </a:pPr>
            <a:r>
              <a:rPr lang="hu-HU" altLang="hu-HU" b="1" smtClean="0"/>
              <a:t>                                   TANÁR</a:t>
            </a:r>
            <a:br>
              <a:rPr lang="hu-HU" altLang="hu-HU" b="1" smtClean="0"/>
            </a:br>
            <a:r>
              <a:rPr lang="hu-HU" altLang="hu-HU" smtClean="0"/>
              <a:t/>
            </a:r>
            <a:br>
              <a:rPr lang="hu-HU" altLang="hu-HU" smtClean="0"/>
            </a:br>
            <a:r>
              <a:rPr lang="hu-HU" altLang="hu-HU" b="1" smtClean="0"/>
              <a:t/>
            </a:r>
            <a:br>
              <a:rPr lang="hu-HU" altLang="hu-HU" b="1" smtClean="0"/>
            </a:br>
            <a:r>
              <a:rPr lang="hu-HU" altLang="hu-HU" b="1" smtClean="0"/>
              <a:t/>
            </a:r>
            <a:br>
              <a:rPr lang="hu-HU" altLang="hu-HU" b="1" smtClean="0"/>
            </a:br>
            <a:r>
              <a:rPr lang="hu-HU" altLang="hu-HU" b="1" smtClean="0"/>
              <a:t/>
            </a:r>
            <a:br>
              <a:rPr lang="hu-HU" altLang="hu-HU" b="1" smtClean="0"/>
            </a:br>
            <a:r>
              <a:rPr lang="hu-HU" altLang="hu-HU" b="1" smtClean="0"/>
              <a:t>  </a:t>
            </a:r>
            <a:r>
              <a:rPr lang="hu-HU" altLang="hu-HU" b="1" smtClean="0">
                <a:sym typeface="Wingdings" panose="05000000000000000000" pitchFamily="2" charset="2"/>
              </a:rPr>
              <a:t>  	     </a:t>
            </a:r>
            <a:r>
              <a:rPr lang="hu-HU" altLang="hu-HU" b="1" smtClean="0"/>
              <a:t/>
            </a:r>
            <a:br>
              <a:rPr lang="hu-HU" altLang="hu-HU" b="1" smtClean="0"/>
            </a:br>
            <a:endParaRPr lang="hu-HU" altLang="hu-HU" b="1" smtClean="0"/>
          </a:p>
        </p:txBody>
      </p:sp>
      <p:sp>
        <p:nvSpPr>
          <p:cNvPr id="14339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D88C11-5206-4FDC-BFCA-D96014F6A469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3" descr="BD1818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205039"/>
            <a:ext cx="10953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Line 4"/>
          <p:cNvSpPr>
            <a:spLocks noChangeShapeType="1"/>
          </p:cNvSpPr>
          <p:nvPr/>
        </p:nvSpPr>
        <p:spPr bwMode="auto">
          <a:xfrm flipH="1">
            <a:off x="4656139" y="2924175"/>
            <a:ext cx="1584325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52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/>
      <p:bldP spid="1065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FECE9D-1BAC-4F9B-9068-A36945485D06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11450" y="1916113"/>
            <a:ext cx="1257300" cy="1143000"/>
            <a:chOff x="1824" y="633"/>
            <a:chExt cx="2834" cy="2849"/>
          </a:xfrm>
        </p:grpSpPr>
        <p:sp>
          <p:nvSpPr>
            <p:cNvPr id="15401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402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403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404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48300" y="981075"/>
            <a:ext cx="1257300" cy="1143000"/>
            <a:chOff x="1824" y="633"/>
            <a:chExt cx="2834" cy="2849"/>
          </a:xfrm>
        </p:grpSpPr>
        <p:sp>
          <p:nvSpPr>
            <p:cNvPr id="1539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9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9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40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832850" y="1773238"/>
            <a:ext cx="1257300" cy="1143000"/>
            <a:chOff x="1824" y="633"/>
            <a:chExt cx="2834" cy="2849"/>
          </a:xfrm>
        </p:grpSpPr>
        <p:sp>
          <p:nvSpPr>
            <p:cNvPr id="1539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9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9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9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927350" y="5300663"/>
            <a:ext cx="1257300" cy="1143000"/>
            <a:chOff x="1824" y="633"/>
            <a:chExt cx="2834" cy="2849"/>
          </a:xfrm>
        </p:grpSpPr>
        <p:sp>
          <p:nvSpPr>
            <p:cNvPr id="15389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90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91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92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9264650" y="5229225"/>
            <a:ext cx="1257300" cy="1143000"/>
            <a:chOff x="1824" y="633"/>
            <a:chExt cx="2834" cy="2849"/>
          </a:xfrm>
        </p:grpSpPr>
        <p:sp>
          <p:nvSpPr>
            <p:cNvPr id="1538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8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8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8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107547" name="Picture 27" descr="BD1821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4076701"/>
            <a:ext cx="1028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48" name="Line 28"/>
          <p:cNvSpPr>
            <a:spLocks noChangeShapeType="1"/>
          </p:cNvSpPr>
          <p:nvPr/>
        </p:nvSpPr>
        <p:spPr bwMode="auto">
          <a:xfrm>
            <a:off x="3216276" y="3068639"/>
            <a:ext cx="2519363" cy="1296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 flipV="1">
            <a:off x="3935414" y="1484314"/>
            <a:ext cx="1512887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7550" name="Line 30"/>
          <p:cNvSpPr>
            <a:spLocks noChangeShapeType="1"/>
          </p:cNvSpPr>
          <p:nvPr/>
        </p:nvSpPr>
        <p:spPr bwMode="auto">
          <a:xfrm>
            <a:off x="6600826" y="1412876"/>
            <a:ext cx="23034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7551" name="Line 31"/>
          <p:cNvSpPr>
            <a:spLocks noChangeShapeType="1"/>
          </p:cNvSpPr>
          <p:nvPr/>
        </p:nvSpPr>
        <p:spPr bwMode="auto">
          <a:xfrm>
            <a:off x="3216275" y="3429001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7552" name="Line 32"/>
          <p:cNvSpPr>
            <a:spLocks noChangeShapeType="1"/>
          </p:cNvSpPr>
          <p:nvPr/>
        </p:nvSpPr>
        <p:spPr bwMode="auto">
          <a:xfrm flipV="1">
            <a:off x="4151314" y="4724400"/>
            <a:ext cx="1728787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7553" name="Line 33"/>
          <p:cNvSpPr>
            <a:spLocks noChangeShapeType="1"/>
          </p:cNvSpPr>
          <p:nvPr/>
        </p:nvSpPr>
        <p:spPr bwMode="auto">
          <a:xfrm flipH="1" flipV="1">
            <a:off x="7032625" y="4724400"/>
            <a:ext cx="15827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7554" name="Line 34"/>
          <p:cNvSpPr>
            <a:spLocks noChangeShapeType="1"/>
          </p:cNvSpPr>
          <p:nvPr/>
        </p:nvSpPr>
        <p:spPr bwMode="auto">
          <a:xfrm flipV="1">
            <a:off x="4872038" y="5876925"/>
            <a:ext cx="424815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>
            <a:off x="3719514" y="2565400"/>
            <a:ext cx="5113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 flipH="1">
            <a:off x="9625013" y="29972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7557" name="Line 37"/>
          <p:cNvSpPr>
            <a:spLocks noChangeShapeType="1"/>
          </p:cNvSpPr>
          <p:nvPr/>
        </p:nvSpPr>
        <p:spPr bwMode="auto">
          <a:xfrm flipH="1">
            <a:off x="7175500" y="2708276"/>
            <a:ext cx="172878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7558" name="Line 38"/>
          <p:cNvSpPr>
            <a:spLocks noChangeShapeType="1"/>
          </p:cNvSpPr>
          <p:nvPr/>
        </p:nvSpPr>
        <p:spPr bwMode="auto">
          <a:xfrm>
            <a:off x="6240464" y="1916113"/>
            <a:ext cx="71437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7559" name="Line 39"/>
          <p:cNvSpPr>
            <a:spLocks noChangeShapeType="1"/>
          </p:cNvSpPr>
          <p:nvPr/>
        </p:nvSpPr>
        <p:spPr bwMode="auto">
          <a:xfrm flipH="1">
            <a:off x="3863976" y="2636839"/>
            <a:ext cx="5040313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7560" name="Line 40"/>
          <p:cNvSpPr>
            <a:spLocks noChangeShapeType="1"/>
          </p:cNvSpPr>
          <p:nvPr/>
        </p:nvSpPr>
        <p:spPr bwMode="auto">
          <a:xfrm>
            <a:off x="3935414" y="2924176"/>
            <a:ext cx="5184775" cy="216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7561" name="Line 41"/>
          <p:cNvSpPr>
            <a:spLocks noChangeShapeType="1"/>
          </p:cNvSpPr>
          <p:nvPr/>
        </p:nvSpPr>
        <p:spPr bwMode="auto">
          <a:xfrm flipH="1">
            <a:off x="3359151" y="1844675"/>
            <a:ext cx="2232025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7562" name="Line 42"/>
          <p:cNvSpPr>
            <a:spLocks noChangeShapeType="1"/>
          </p:cNvSpPr>
          <p:nvPr/>
        </p:nvSpPr>
        <p:spPr bwMode="auto">
          <a:xfrm>
            <a:off x="7032625" y="2133601"/>
            <a:ext cx="2376488" cy="273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7563" name="Text Box 43"/>
          <p:cNvSpPr txBox="1">
            <a:spLocks noChangeArrowheads="1"/>
          </p:cNvSpPr>
          <p:nvPr/>
        </p:nvSpPr>
        <p:spPr bwMode="auto">
          <a:xfrm>
            <a:off x="2332039" y="-107950"/>
            <a:ext cx="7508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b="1">
                <a:latin typeface="Arial" panose="020B0604020202020204" pitchFamily="34" charset="0"/>
              </a:rPr>
              <a:t>    Optimális osztálymunka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b="1">
                <a:latin typeface="Arial" panose="020B0604020202020204" pitchFamily="34" charset="0"/>
              </a:rPr>
              <a:t>    (kooperatív csoportmunka)</a:t>
            </a:r>
          </a:p>
        </p:txBody>
      </p:sp>
    </p:spTree>
    <p:extLst>
      <p:ext uri="{BB962C8B-B14F-4D97-AF65-F5344CB8AC3E}">
        <p14:creationId xmlns:p14="http://schemas.microsoft.com/office/powerpoint/2010/main" val="20829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1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1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7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8" grpId="0" animBg="1"/>
      <p:bldP spid="107549" grpId="0" animBg="1"/>
      <p:bldP spid="107550" grpId="0" animBg="1"/>
      <p:bldP spid="107551" grpId="0" animBg="1"/>
      <p:bldP spid="107552" grpId="0" animBg="1"/>
      <p:bldP spid="107553" grpId="0" animBg="1"/>
      <p:bldP spid="107554" grpId="0" animBg="1"/>
      <p:bldP spid="107555" grpId="0" animBg="1"/>
      <p:bldP spid="107556" grpId="0" animBg="1"/>
      <p:bldP spid="107557" grpId="0" animBg="1"/>
      <p:bldP spid="107558" grpId="0" animBg="1"/>
      <p:bldP spid="107559" grpId="0" animBg="1"/>
      <p:bldP spid="107560" grpId="0" animBg="1"/>
      <p:bldP spid="107561" grpId="0" animBg="1"/>
      <p:bldP spid="107562" grpId="0" animBg="1"/>
      <p:bldP spid="1075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495551" y="188914"/>
            <a:ext cx="8101013" cy="6669087"/>
          </a:xfrm>
        </p:spPr>
        <p:txBody>
          <a:bodyPr>
            <a:normAutofit lnSpcReduction="10000"/>
          </a:bodyPr>
          <a:lstStyle/>
          <a:p>
            <a:pPr marL="609600" indent="-609600" algn="ctr">
              <a:buNone/>
              <a:defRPr/>
            </a:pPr>
            <a:r>
              <a:rPr lang="hu-HU" altLang="hu-HU" sz="2000" b="1" dirty="0">
                <a:solidFill>
                  <a:schemeClr val="bg2">
                    <a:lumMod val="50000"/>
                  </a:schemeClr>
                </a:solidFill>
              </a:rPr>
              <a:t>KOOPERATÍV CSOPORTOK </a:t>
            </a:r>
          </a:p>
          <a:p>
            <a:pPr marL="609600" indent="-609600" algn="ctr">
              <a:buNone/>
              <a:defRPr/>
            </a:pPr>
            <a:endParaRPr lang="hu-HU" altLang="hu-HU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609600" indent="-609600">
              <a:buFont typeface="Wingdings" pitchFamily="2" charset="2"/>
              <a:buChar char="v"/>
              <a:defRPr/>
            </a:pPr>
            <a:r>
              <a:rPr lang="hu-HU" altLang="hu-HU" sz="2000" b="1" dirty="0">
                <a:solidFill>
                  <a:schemeClr val="accent6">
                    <a:lumMod val="75000"/>
                  </a:schemeClr>
                </a:solidFill>
              </a:rPr>
              <a:t>   Véletlenszerű vagy irányított (csoportalkotás szerint)</a:t>
            </a:r>
          </a:p>
          <a:p>
            <a:pPr marL="609600" indent="-609600">
              <a:buFont typeface="Wingdings" pitchFamily="2" charset="2"/>
              <a:buChar char="v"/>
              <a:defRPr/>
            </a:pPr>
            <a:endParaRPr lang="hu-HU" altLang="hu-HU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609600" indent="-609600">
              <a:buNone/>
              <a:defRPr/>
            </a:pPr>
            <a:r>
              <a:rPr lang="hu-HU" altLang="hu-HU" sz="1600" dirty="0">
                <a:solidFill>
                  <a:schemeClr val="bg2">
                    <a:lumMod val="25000"/>
                  </a:schemeClr>
                </a:solidFill>
              </a:rPr>
              <a:t>             </a:t>
            </a:r>
            <a:r>
              <a:rPr lang="hu-HU" altLang="hu-HU" sz="1600" b="1" dirty="0">
                <a:solidFill>
                  <a:schemeClr val="bg2">
                    <a:lumMod val="25000"/>
                  </a:schemeClr>
                </a:solidFill>
              </a:rPr>
              <a:t>A kooperatív csoportmunka egyik alappillére az </a:t>
            </a:r>
            <a:r>
              <a:rPr lang="hu-HU" altLang="hu-HU" sz="1600" b="1" u="sng" dirty="0">
                <a:solidFill>
                  <a:schemeClr val="bg2">
                    <a:lumMod val="25000"/>
                  </a:schemeClr>
                </a:solidFill>
              </a:rPr>
              <a:t>irányított csoportalkotás,</a:t>
            </a:r>
            <a:r>
              <a:rPr lang="hu-HU" altLang="hu-HU" sz="1600" b="1" dirty="0">
                <a:solidFill>
                  <a:schemeClr val="bg2">
                    <a:lumMod val="25000"/>
                  </a:schemeClr>
                </a:solidFill>
              </a:rPr>
              <a:t> mely nélkül az egyén szintjén is megvalósuló tanulási folyamat tervezés csak nehezen képzelhető el. Különösen igaz ez azokra a csoportokra, melyek </a:t>
            </a:r>
            <a:r>
              <a:rPr lang="hu-HU" altLang="hu-HU" sz="1600" b="1" u="sng" dirty="0">
                <a:solidFill>
                  <a:schemeClr val="bg2">
                    <a:lumMod val="25000"/>
                  </a:schemeClr>
                </a:solidFill>
              </a:rPr>
              <a:t>hosszabb távon működnek együtt.</a:t>
            </a:r>
          </a:p>
          <a:p>
            <a:pPr marL="609600" indent="-609600">
              <a:buFont typeface="Wingdings" pitchFamily="2" charset="2"/>
              <a:buChar char="v"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Heterogén vagy homogén</a:t>
            </a:r>
          </a:p>
          <a:p>
            <a:pPr marL="609600" indent="-609600">
              <a:buFont typeface="Wingdings" pitchFamily="2" charset="2"/>
              <a:buChar char="v"/>
              <a:defRPr/>
            </a:pPr>
            <a:endParaRPr lang="hu-HU" altLang="hu-HU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609600" indent="-609600">
              <a:buNone/>
              <a:defRPr/>
            </a:pPr>
            <a:r>
              <a:rPr lang="hu-HU" altLang="hu-HU" sz="2000" dirty="0">
                <a:solidFill>
                  <a:schemeClr val="bg2">
                    <a:lumMod val="25000"/>
                  </a:schemeClr>
                </a:solidFill>
              </a:rPr>
              <a:t>         </a:t>
            </a:r>
            <a:r>
              <a:rPr lang="hu-HU" altLang="hu-HU" sz="1600" b="1" dirty="0">
                <a:solidFill>
                  <a:schemeClr val="bg2">
                    <a:lumMod val="25000"/>
                  </a:schemeClr>
                </a:solidFill>
              </a:rPr>
              <a:t>A kooperatív tanulás különböző iskolái alapvetően a </a:t>
            </a:r>
            <a:r>
              <a:rPr lang="hu-HU" altLang="hu-HU" sz="1600" b="1" u="sng" dirty="0">
                <a:solidFill>
                  <a:schemeClr val="bg2">
                    <a:lumMod val="25000"/>
                  </a:schemeClr>
                </a:solidFill>
              </a:rPr>
              <a:t>heterogén csoportok</a:t>
            </a:r>
            <a:r>
              <a:rPr lang="hu-HU" altLang="hu-HU" sz="1600" b="1" dirty="0">
                <a:solidFill>
                  <a:schemeClr val="bg2">
                    <a:lumMod val="25000"/>
                  </a:schemeClr>
                </a:solidFill>
              </a:rPr>
              <a:t> mellett foglalnak állást. Egyes iskolák (pl. </a:t>
            </a:r>
            <a:r>
              <a:rPr lang="hu-HU" altLang="hu-HU" sz="1600" b="1" dirty="0" err="1">
                <a:solidFill>
                  <a:schemeClr val="bg2">
                    <a:lumMod val="25000"/>
                  </a:schemeClr>
                </a:solidFill>
              </a:rPr>
              <a:t>Kagan</a:t>
            </a:r>
            <a:r>
              <a:rPr lang="hu-HU" altLang="hu-HU" sz="1600" b="1" dirty="0">
                <a:solidFill>
                  <a:schemeClr val="bg2">
                    <a:lumMod val="25000"/>
                  </a:schemeClr>
                </a:solidFill>
              </a:rPr>
              <a:t>) egyes esetekben (pl.: nyelvtanulás) a homogén csoportokat is hasznosnak tartják. Az azonban fontos, hogy a csoportösszetétel milyenségének garanciája csakis az irányított csoportszervezés lehet.</a:t>
            </a:r>
          </a:p>
          <a:p>
            <a:pPr marL="609600" indent="-609600">
              <a:buFont typeface="Wingdings" pitchFamily="2" charset="2"/>
              <a:buChar char="v"/>
              <a:defRPr/>
            </a:pPr>
            <a:r>
              <a:rPr lang="hu-HU" altLang="hu-HU" sz="2000" b="1" dirty="0">
                <a:solidFill>
                  <a:srgbClr val="002060"/>
                </a:solidFill>
              </a:rPr>
              <a:t>Csoportlétszám</a:t>
            </a:r>
          </a:p>
          <a:p>
            <a:pPr marL="609600" indent="-609600">
              <a:buNone/>
              <a:defRPr/>
            </a:pPr>
            <a:r>
              <a:rPr lang="hu-HU" altLang="hu-HU" sz="1400" dirty="0">
                <a:solidFill>
                  <a:schemeClr val="bg2">
                    <a:lumMod val="25000"/>
                  </a:schemeClr>
                </a:solidFill>
              </a:rPr>
              <a:t>             </a:t>
            </a:r>
            <a:endParaRPr lang="hu-HU" altLang="hu-HU" sz="1400" b="1" dirty="0">
              <a:solidFill>
                <a:schemeClr val="bg2">
                  <a:lumMod val="25000"/>
                </a:schemeClr>
              </a:solidFill>
            </a:endParaRPr>
          </a:p>
          <a:p>
            <a:pPr marL="609600" indent="-609600">
              <a:buNone/>
              <a:defRPr/>
            </a:pPr>
            <a:r>
              <a:rPr lang="hu-HU" altLang="hu-HU" sz="1400" b="1" dirty="0">
                <a:solidFill>
                  <a:schemeClr val="bg2">
                    <a:lumMod val="25000"/>
                  </a:schemeClr>
                </a:solidFill>
              </a:rPr>
              <a:t>             </a:t>
            </a:r>
            <a:r>
              <a:rPr lang="hu-HU" altLang="hu-HU" sz="1600" b="1" u="sng" dirty="0">
                <a:solidFill>
                  <a:schemeClr val="bg2">
                    <a:lumMod val="25000"/>
                  </a:schemeClr>
                </a:solidFill>
              </a:rPr>
              <a:t>A páros munkától a hatfős csoportig terjed</a:t>
            </a:r>
            <a:r>
              <a:rPr lang="hu-HU" altLang="hu-HU" sz="1600" b="1" dirty="0">
                <a:solidFill>
                  <a:schemeClr val="bg2">
                    <a:lumMod val="25000"/>
                  </a:schemeClr>
                </a:solidFill>
              </a:rPr>
              <a:t> a lehetséges csoportlétszám. Leggyakrabban a </a:t>
            </a:r>
            <a:r>
              <a:rPr lang="hu-HU" altLang="hu-HU" sz="1600" b="1" u="sng" dirty="0">
                <a:solidFill>
                  <a:schemeClr val="bg2">
                    <a:lumMod val="25000"/>
                  </a:schemeClr>
                </a:solidFill>
              </a:rPr>
              <a:t>négyfős csoportokat használják</a:t>
            </a:r>
            <a:r>
              <a:rPr lang="hu-HU" altLang="hu-HU" sz="1600" b="1" dirty="0">
                <a:solidFill>
                  <a:schemeClr val="bg2">
                    <a:lumMod val="25000"/>
                  </a:schemeClr>
                </a:solidFill>
              </a:rPr>
              <a:t>, amelyek könnyen alakíthatók a párhuzamos interakció leghatékonyabb eszközévé, </a:t>
            </a:r>
            <a:r>
              <a:rPr lang="hu-HU" altLang="hu-HU" sz="1600" b="1" u="sng" dirty="0">
                <a:solidFill>
                  <a:schemeClr val="bg2">
                    <a:lumMod val="25000"/>
                  </a:schemeClr>
                </a:solidFill>
              </a:rPr>
              <a:t>páros munkává</a:t>
            </a:r>
            <a:r>
              <a:rPr lang="hu-HU" altLang="hu-HU" sz="14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609600" indent="-609600">
              <a:buNone/>
              <a:defRPr/>
            </a:pPr>
            <a:endParaRPr lang="hu-HU" altLang="hu-HU" sz="1400" b="1" dirty="0">
              <a:solidFill>
                <a:srgbClr val="006600"/>
              </a:solidFill>
            </a:endParaRPr>
          </a:p>
          <a:p>
            <a:pPr marL="609600" indent="-609600">
              <a:buNone/>
              <a:defRPr/>
            </a:pPr>
            <a:endParaRPr lang="hu-HU" altLang="hu-HU" sz="1400" b="1" dirty="0">
              <a:solidFill>
                <a:srgbClr val="006600"/>
              </a:solidFill>
            </a:endParaRPr>
          </a:p>
          <a:p>
            <a:pPr marL="609600" indent="-609600">
              <a:buNone/>
              <a:defRPr/>
            </a:pPr>
            <a:endParaRPr lang="hu-HU" altLang="hu-HU" sz="1400" b="1" dirty="0">
              <a:solidFill>
                <a:srgbClr val="006600"/>
              </a:solidFill>
            </a:endParaRPr>
          </a:p>
          <a:p>
            <a:pPr marL="609600" indent="-609600">
              <a:buNone/>
              <a:defRPr/>
            </a:pPr>
            <a:endParaRPr lang="hu-HU" altLang="hu-HU" sz="1400" b="1" dirty="0">
              <a:solidFill>
                <a:srgbClr val="006600"/>
              </a:solidFill>
            </a:endParaRPr>
          </a:p>
          <a:p>
            <a:pPr marL="609600" indent="-609600">
              <a:buFont typeface="Wingdings 2"/>
              <a:buChar char=""/>
              <a:defRPr/>
            </a:pPr>
            <a:endParaRPr lang="hu-HU" altLang="hu-HU" sz="2000" b="1" u="sng" dirty="0">
              <a:solidFill>
                <a:srgbClr val="006600"/>
              </a:solidFill>
            </a:endParaRPr>
          </a:p>
          <a:p>
            <a:pPr marL="609600" indent="-609600">
              <a:buNone/>
              <a:defRPr/>
            </a:pPr>
            <a:endParaRPr lang="hu-HU" altLang="hu-HU" sz="2000" b="1" u="sng" dirty="0">
              <a:solidFill>
                <a:srgbClr val="006600"/>
              </a:solidFill>
            </a:endParaRPr>
          </a:p>
        </p:txBody>
      </p:sp>
      <p:sp>
        <p:nvSpPr>
          <p:cNvPr id="16387" name="Dia számának hely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322E0F-9234-45A8-A405-A8FB7AAD1577}" type="slidenum">
              <a:rPr lang="hu-HU" altLang="hu-HU" sz="120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hu-HU" altLang="hu-HU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1822</Words>
  <Application>Microsoft Office PowerPoint</Application>
  <PresentationFormat>Egyéni</PresentationFormat>
  <Paragraphs>358</Paragraphs>
  <Slides>33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Szálak</vt:lpstr>
      <vt:lpstr>PowerPoint bemutató</vt:lpstr>
      <vt:lpstr>PowerPoint bemutató</vt:lpstr>
      <vt:lpstr>PowerPoint bemutató</vt:lpstr>
      <vt:lpstr>     ELŐNYEI</vt:lpstr>
      <vt:lpstr>          Hatékonysága</vt:lpstr>
      <vt:lpstr>MIÉRT ALKALMAZZÁK?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Ötletek csoportalkotásra </vt:lpstr>
      <vt:lpstr>PowerPoint bemutató</vt:lpstr>
      <vt:lpstr>PowerPoint bemutató</vt:lpstr>
      <vt:lpstr>PowerPoint bemutató</vt:lpstr>
      <vt:lpstr>Fontos, hogy minden gyereknek legyen szerepe a csoporton belül, és a szerepek forogjanak!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Útravaló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Moharos</dc:creator>
  <cp:lastModifiedBy>Tóth Lászlóné Emőke</cp:lastModifiedBy>
  <cp:revision>1</cp:revision>
  <dcterms:created xsi:type="dcterms:W3CDTF">2014-10-28T11:57:19Z</dcterms:created>
  <dcterms:modified xsi:type="dcterms:W3CDTF">2014-11-10T11:46:14Z</dcterms:modified>
</cp:coreProperties>
</file>