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070"/>
    <a:srgbClr val="7394A5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6E9C90-5DFA-4B13-9109-62AD365AE5D1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ECC140-6B61-436E-A9EC-DFDB375AB001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5135488" cy="1600327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Megértési értelmezési folyamatok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2192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szövegfeldolgozás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8978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8362"/>
            <a:ext cx="8401177" cy="616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5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hu-HU" dirty="0" smtClean="0"/>
              <a:t>      </a:t>
            </a:r>
            <a:r>
              <a:rPr lang="hu-HU" sz="2800" dirty="0" smtClean="0"/>
              <a:t>eseménylánc – </a:t>
            </a:r>
          </a:p>
          <a:p>
            <a:pPr marL="36576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                        egymást követő történések</a:t>
            </a:r>
          </a:p>
          <a:p>
            <a:pPr marL="36576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                                                  ábrázolása</a:t>
            </a:r>
          </a:p>
          <a:p>
            <a:pPr marL="36576" indent="0">
              <a:buNone/>
            </a:pPr>
            <a:endParaRPr lang="hu-HU" sz="2800" dirty="0"/>
          </a:p>
          <a:p>
            <a:pPr marL="36576" indent="0">
              <a:buNone/>
            </a:pPr>
            <a:endParaRPr lang="hu-HU" sz="2800" dirty="0" smtClean="0"/>
          </a:p>
          <a:p>
            <a:pPr marL="36576" indent="0">
              <a:buNone/>
            </a:pPr>
            <a:endParaRPr lang="hu-HU" sz="2800" dirty="0"/>
          </a:p>
          <a:p>
            <a:pPr marL="36576" indent="0">
              <a:buNone/>
            </a:pPr>
            <a:r>
              <a:rPr lang="hu-HU" sz="2800" dirty="0" smtClean="0"/>
              <a:t>       </a:t>
            </a:r>
          </a:p>
          <a:p>
            <a:pPr marL="36576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esemény és következmények –  </a:t>
            </a:r>
          </a:p>
          <a:p>
            <a:pPr marL="36576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                                   ok- és okozati</a:t>
            </a:r>
          </a:p>
          <a:p>
            <a:pPr marL="36576" indent="0">
              <a:buNone/>
            </a:pPr>
            <a:r>
              <a:rPr lang="hu-HU" sz="2800" dirty="0" smtClean="0"/>
              <a:t>                                              összefüggések feltárása</a:t>
            </a:r>
            <a:endParaRPr lang="hu-HU" sz="2800" dirty="0"/>
          </a:p>
          <a:p>
            <a:pPr marL="36576" indent="0">
              <a:buNone/>
            </a:pPr>
            <a:endParaRPr lang="hu-HU" sz="2800" dirty="0" smtClean="0"/>
          </a:p>
          <a:p>
            <a:pPr marL="36576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                                                          </a:t>
            </a:r>
            <a:endParaRPr lang="hu-HU" sz="2800" dirty="0"/>
          </a:p>
        </p:txBody>
      </p:sp>
      <p:sp>
        <p:nvSpPr>
          <p:cNvPr id="4" name="Téglalap 3"/>
          <p:cNvSpPr/>
          <p:nvPr/>
        </p:nvSpPr>
        <p:spPr>
          <a:xfrm>
            <a:off x="899592" y="2060848"/>
            <a:ext cx="792088" cy="43204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1763688" y="2276872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églalap 6"/>
          <p:cNvSpPr/>
          <p:nvPr/>
        </p:nvSpPr>
        <p:spPr>
          <a:xfrm>
            <a:off x="2339752" y="2060848"/>
            <a:ext cx="792088" cy="4320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3277562" y="2276872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églalap 9"/>
          <p:cNvSpPr/>
          <p:nvPr/>
        </p:nvSpPr>
        <p:spPr>
          <a:xfrm>
            <a:off x="4067944" y="2060848"/>
            <a:ext cx="792088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5004048" y="2276872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églalap 13"/>
          <p:cNvSpPr/>
          <p:nvPr/>
        </p:nvSpPr>
        <p:spPr>
          <a:xfrm>
            <a:off x="1295636" y="5157192"/>
            <a:ext cx="9144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" name="Egyenes összekötő nyíllal 15"/>
          <p:cNvCxnSpPr/>
          <p:nvPr/>
        </p:nvCxnSpPr>
        <p:spPr>
          <a:xfrm flipV="1">
            <a:off x="2339752" y="4797152"/>
            <a:ext cx="72008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2413466" y="5539843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2417168" y="5783560"/>
            <a:ext cx="714672" cy="5651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3205554" y="6349117"/>
            <a:ext cx="648072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Háromszög 30"/>
          <p:cNvSpPr/>
          <p:nvPr/>
        </p:nvSpPr>
        <p:spPr>
          <a:xfrm>
            <a:off x="3349570" y="5311243"/>
            <a:ext cx="504056" cy="457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Ötágú csillag 31"/>
          <p:cNvSpPr/>
          <p:nvPr/>
        </p:nvSpPr>
        <p:spPr>
          <a:xfrm>
            <a:off x="3214391" y="4424536"/>
            <a:ext cx="457200" cy="457200"/>
          </a:xfrm>
          <a:prstGeom prst="star5">
            <a:avLst/>
          </a:prstGeom>
          <a:solidFill>
            <a:srgbClr val="6960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06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11552" y="3830379"/>
            <a:ext cx="4032448" cy="302433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64000" cy="3048000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26469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hu-HU" dirty="0" smtClean="0"/>
              <a:t>       </a:t>
            </a:r>
          </a:p>
          <a:p>
            <a:pPr marL="36576" indent="0">
              <a:buNone/>
            </a:pPr>
            <a:r>
              <a:rPr lang="hu-HU" sz="2800" dirty="0">
                <a:solidFill>
                  <a:schemeClr val="bg1"/>
                </a:solidFill>
              </a:rPr>
              <a:t> </a:t>
            </a:r>
            <a:r>
              <a:rPr lang="hu-HU" sz="2800" dirty="0" smtClean="0">
                <a:solidFill>
                  <a:schemeClr val="bg1"/>
                </a:solidFill>
              </a:rPr>
              <a:t>         </a:t>
            </a:r>
          </a:p>
          <a:p>
            <a:pPr marL="36576" indent="0">
              <a:buNone/>
            </a:pPr>
            <a:endParaRPr lang="hu-HU" sz="2800" dirty="0">
              <a:solidFill>
                <a:schemeClr val="bg1"/>
              </a:solidFill>
            </a:endParaRPr>
          </a:p>
          <a:p>
            <a:pPr marL="36576" indent="0">
              <a:buNone/>
            </a:pPr>
            <a:endParaRPr lang="hu-HU" sz="2800" dirty="0" smtClean="0">
              <a:solidFill>
                <a:schemeClr val="bg1"/>
              </a:solidFill>
            </a:endParaRPr>
          </a:p>
          <a:p>
            <a:pPr marL="36576" indent="0">
              <a:buNone/>
            </a:pPr>
            <a:r>
              <a:rPr lang="hu-HU" sz="2800" dirty="0">
                <a:solidFill>
                  <a:schemeClr val="bg1"/>
                </a:solidFill>
              </a:rPr>
              <a:t> </a:t>
            </a:r>
            <a:r>
              <a:rPr lang="hu-HU" sz="2800" dirty="0" smtClean="0">
                <a:solidFill>
                  <a:schemeClr val="bg1"/>
                </a:solidFill>
              </a:rPr>
              <a:t>              jellemtérkép –</a:t>
            </a:r>
            <a:endParaRPr lang="hu-HU" sz="2800" dirty="0">
              <a:solidFill>
                <a:schemeClr val="bg1"/>
              </a:solidFill>
            </a:endParaRPr>
          </a:p>
          <a:p>
            <a:pPr marL="36576" indent="0">
              <a:buNone/>
            </a:pPr>
            <a:r>
              <a:rPr lang="hu-HU" sz="2800" dirty="0" smtClean="0"/>
              <a:t>                               </a:t>
            </a:r>
            <a:r>
              <a:rPr lang="hu-HU" sz="2800" dirty="0" smtClean="0">
                <a:solidFill>
                  <a:schemeClr val="bg1"/>
                </a:solidFill>
              </a:rPr>
              <a:t>az</a:t>
            </a:r>
            <a:r>
              <a:rPr lang="hu-HU" sz="2800" dirty="0" smtClean="0"/>
              <a:t> </a:t>
            </a:r>
            <a:r>
              <a:rPr lang="hu-HU" sz="2800" dirty="0"/>
              <a:t>alakok árnyalt több </a:t>
            </a:r>
          </a:p>
          <a:p>
            <a:pPr marL="36576" indent="0">
              <a:buNone/>
            </a:pPr>
            <a:r>
              <a:rPr lang="hu-HU" sz="2800" dirty="0"/>
              <a:t>                               szempontú, érvekkel </a:t>
            </a:r>
          </a:p>
          <a:p>
            <a:pPr marL="36576" indent="0">
              <a:buNone/>
            </a:pPr>
            <a:r>
              <a:rPr lang="hu-HU" sz="2800" dirty="0"/>
              <a:t>                               alátámasz</a:t>
            </a:r>
            <a:r>
              <a:rPr lang="hu-HU" sz="2800" dirty="0">
                <a:solidFill>
                  <a:schemeClr val="bg1"/>
                </a:solidFill>
              </a:rPr>
              <a:t>tott jellemzése </a:t>
            </a:r>
          </a:p>
          <a:p>
            <a:pPr marL="36576" indent="0">
              <a:buNone/>
            </a:pPr>
            <a:r>
              <a:rPr lang="hu-HU" sz="2800" dirty="0" smtClean="0"/>
              <a:t>                                         öss</a:t>
            </a:r>
            <a:r>
              <a:rPr lang="hu-HU" sz="2800" dirty="0" smtClean="0">
                <a:solidFill>
                  <a:schemeClr val="bg1"/>
                </a:solidFill>
              </a:rPr>
              <a:t>zehasonlítás</a:t>
            </a:r>
            <a:r>
              <a:rPr lang="hu-HU" sz="2800" dirty="0" smtClean="0"/>
              <a:t>ok</a:t>
            </a:r>
            <a:endParaRPr lang="hu-HU" sz="2800" dirty="0"/>
          </a:p>
          <a:p>
            <a:pPr marL="36576" indent="0">
              <a:buNone/>
            </a:pPr>
            <a:endParaRPr lang="hu-HU" sz="2800" dirty="0" smtClean="0"/>
          </a:p>
          <a:p>
            <a:pPr marL="36576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    </a:t>
            </a:r>
          </a:p>
          <a:p>
            <a:pPr marL="36576" indent="0">
              <a:buNone/>
            </a:pPr>
            <a:r>
              <a:rPr lang="hu-HU" sz="2800" dirty="0" smtClean="0"/>
              <a:t>           </a:t>
            </a:r>
          </a:p>
          <a:p>
            <a:pPr marL="36576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     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79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áromszög 3"/>
          <p:cNvSpPr/>
          <p:nvPr/>
        </p:nvSpPr>
        <p:spPr>
          <a:xfrm>
            <a:off x="1475656" y="1412776"/>
            <a:ext cx="5904656" cy="4608512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548680"/>
            <a:ext cx="7992888" cy="5904656"/>
          </a:xfrm>
        </p:spPr>
        <p:txBody>
          <a:bodyPr/>
          <a:lstStyle/>
          <a:p>
            <a:pPr marL="36576" indent="0">
              <a:buNone/>
            </a:pPr>
            <a:r>
              <a:rPr lang="hu-HU" dirty="0" smtClean="0"/>
              <a:t>          történetpiramis -</a:t>
            </a:r>
          </a:p>
          <a:p>
            <a:pPr marL="36576" indent="0">
              <a:buNone/>
            </a:pPr>
            <a:endParaRPr lang="hu-HU" dirty="0"/>
          </a:p>
          <a:p>
            <a:pPr marL="36576" indent="0">
              <a:buNone/>
            </a:pPr>
            <a:r>
              <a:rPr lang="hu-HU" dirty="0" smtClean="0">
                <a:solidFill>
                  <a:schemeClr val="bg1"/>
                </a:solidFill>
              </a:rPr>
              <a:t>                                </a:t>
            </a:r>
            <a:r>
              <a:rPr lang="hu-HU" dirty="0" smtClean="0"/>
              <a:t>1 szó alaptörténet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2 szó konfliktus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3 szó helyszín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4 szó főbb szereplők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5 szó eseményszál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6 végkifejlet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7 saját gondolatok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92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32656"/>
            <a:ext cx="8496944" cy="61206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Motorikus feldolgozás</a:t>
            </a:r>
          </a:p>
          <a:p>
            <a:pPr marL="36576" indent="0">
              <a:buNone/>
            </a:pPr>
            <a:endParaRPr lang="hu-HU" dirty="0" smtClean="0"/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állóképek – kiválasztott jelenet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bemutatása</a:t>
            </a:r>
          </a:p>
          <a:p>
            <a:pPr marL="36576" indent="0">
              <a:buNone/>
            </a:pPr>
            <a:endParaRPr lang="hu-HU" dirty="0"/>
          </a:p>
          <a:p>
            <a:pPr marL="36576" indent="0">
              <a:buNone/>
            </a:pPr>
            <a:r>
              <a:rPr lang="hu-HU" dirty="0" smtClean="0"/>
              <a:t>             néma játék – események megjelenítése</a:t>
            </a:r>
          </a:p>
          <a:p>
            <a:pPr marL="36576" indent="0">
              <a:buNone/>
            </a:pPr>
            <a:endParaRPr lang="hu-HU" dirty="0"/>
          </a:p>
          <a:p>
            <a:pPr marL="36576" indent="0">
              <a:buNone/>
            </a:pPr>
            <a:r>
              <a:rPr lang="hu-HU" dirty="0" smtClean="0"/>
              <a:t>             dramatikus játék – mesélő segítségével 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a történet bemutatása</a:t>
            </a:r>
            <a:endParaRPr lang="hu-HU" dirty="0"/>
          </a:p>
          <a:p>
            <a:pPr marL="36576" indent="0">
              <a:buNone/>
            </a:pPr>
            <a:endParaRPr lang="hu-HU" dirty="0" smtClean="0"/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06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7457256" cy="521744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Szöveg alternatív összefoglalása:</a:t>
            </a:r>
          </a:p>
          <a:p>
            <a:pPr marL="36576" indent="0">
              <a:buNone/>
            </a:pPr>
            <a:endParaRPr lang="hu-HU" dirty="0" smtClean="0"/>
          </a:p>
          <a:p>
            <a:pPr marL="36576" indent="0">
              <a:buNone/>
            </a:pPr>
            <a:endParaRPr lang="hu-HU" dirty="0"/>
          </a:p>
          <a:p>
            <a:pPr marL="36576" indent="0">
              <a:buNone/>
            </a:pP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775564"/>
              </p:ext>
            </p:extLst>
          </p:nvPr>
        </p:nvGraphicFramePr>
        <p:xfrm>
          <a:off x="539552" y="2348880"/>
          <a:ext cx="763284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2"/>
                <a:gridCol w="2544282"/>
                <a:gridCol w="2544282"/>
              </a:tblGrid>
              <a:tr h="504056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Ezt tudtam: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Ezt tudtam meg: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Erre vagyok kíváncsi: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endParaRPr lang="hu-H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3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910663" y="494116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Készítette: Tóth Lászlóné</a:t>
            </a:r>
          </a:p>
          <a:p>
            <a:r>
              <a:rPr lang="hu-HU" dirty="0"/>
              <a:t> </a:t>
            </a:r>
            <a:r>
              <a:rPr lang="hu-HU" dirty="0" smtClean="0"/>
              <a:t>                  Pécsi Egyházmegye</a:t>
            </a:r>
          </a:p>
          <a:p>
            <a:r>
              <a:rPr lang="hu-HU" dirty="0"/>
              <a:t> </a:t>
            </a:r>
            <a:r>
              <a:rPr lang="hu-HU" dirty="0" smtClean="0"/>
              <a:t>                  Hitoktatási Iroda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144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Szöveg kiválasztásának szempontjai: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16832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1. nyelvezet megválasztása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2. meglévő ismeretekre való építés lehetősége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3. információ érték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4. szöveg hosszának meghatározása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73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Mit kezdjünk a kiadott szöveggel?</a:t>
            </a:r>
            <a:endParaRPr lang="hu-HU" sz="2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 Miért olvastatom?</a:t>
            </a:r>
          </a:p>
          <a:p>
            <a:endParaRPr lang="hu-HU" sz="2000" dirty="0" smtClean="0"/>
          </a:p>
          <a:p>
            <a:r>
              <a:rPr lang="hu-HU" sz="2000" dirty="0"/>
              <a:t> </a:t>
            </a:r>
            <a:r>
              <a:rPr lang="hu-HU" sz="2000" dirty="0" smtClean="0"/>
              <a:t>Mi a célom? </a:t>
            </a:r>
          </a:p>
          <a:p>
            <a:endParaRPr lang="hu-HU" sz="2000" dirty="0" smtClean="0"/>
          </a:p>
          <a:p>
            <a:r>
              <a:rPr lang="hu-HU" sz="2000" dirty="0" smtClean="0"/>
              <a:t> Mit akarok elérni? </a:t>
            </a:r>
          </a:p>
          <a:p>
            <a:endParaRPr lang="hu-HU" sz="2000" dirty="0" smtClean="0"/>
          </a:p>
          <a:p>
            <a:r>
              <a:rPr lang="hu-HU" sz="2000" dirty="0"/>
              <a:t> </a:t>
            </a:r>
            <a:r>
              <a:rPr lang="hu-HU" sz="2000" dirty="0" smtClean="0"/>
              <a:t>Hogyan akarom elérni?</a:t>
            </a:r>
            <a:endParaRPr lang="hu-HU" sz="2000" dirty="0"/>
          </a:p>
        </p:txBody>
      </p:sp>
      <p:pic>
        <p:nvPicPr>
          <p:cNvPr id="6" name="Kép helye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6" r="12656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sz="2800" dirty="0"/>
              <a:t>1. </a:t>
            </a:r>
            <a:r>
              <a:rPr lang="hu-HU" sz="2800" u="sng" dirty="0"/>
              <a:t>motiválás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u-HU" dirty="0" smtClean="0"/>
              <a:t>Feldolgozás menete: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16224" y="4293096"/>
            <a:ext cx="8424936" cy="11597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 szöveg részekre osztása – első rövid egység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kijelölése</a:t>
            </a:r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477888" y="3429000"/>
            <a:ext cx="3200400" cy="730250"/>
          </a:xfrm>
          <a:prstGeom prst="rect">
            <a:avLst/>
          </a:prstGeom>
        </p:spPr>
        <p:txBody>
          <a:bodyPr vert="horz" lIns="45720" tIns="0" rIns="45720" bIns="0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1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sz="2800" dirty="0" smtClean="0"/>
              <a:t>2. </a:t>
            </a:r>
            <a:r>
              <a:rPr lang="hu-HU" sz="2800" u="sng" dirty="0" smtClean="0"/>
              <a:t>szakaszolás</a:t>
            </a:r>
            <a:endParaRPr lang="hu-HU" sz="2800" u="sng" dirty="0"/>
          </a:p>
        </p:txBody>
      </p:sp>
      <p:sp>
        <p:nvSpPr>
          <p:cNvPr id="8" name="Tartalom helye 3"/>
          <p:cNvSpPr txBox="1">
            <a:spLocks/>
          </p:cNvSpPr>
          <p:nvPr/>
        </p:nvSpPr>
        <p:spPr>
          <a:xfrm>
            <a:off x="395536" y="1988840"/>
            <a:ext cx="8424936" cy="11597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Pókhálóábra – címből való kiindulás, előzetes</a:t>
            </a:r>
          </a:p>
          <a:p>
            <a:pPr marL="36576" indent="0">
              <a:buFont typeface="Wingdings 2"/>
              <a:buNone/>
            </a:pPr>
            <a:r>
              <a:rPr lang="hu-HU" dirty="0" smtClean="0"/>
              <a:t>                             információk begyűjtése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22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3200400" cy="73025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3. </a:t>
            </a:r>
            <a:r>
              <a:rPr lang="hu-HU" sz="2800" u="sng" dirty="0" smtClean="0"/>
              <a:t>értelmezés</a:t>
            </a:r>
            <a:endParaRPr lang="hu-HU" sz="2800" u="sng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07504" y="764704"/>
            <a:ext cx="9036496" cy="58772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Kérdés csoportok alapján</a:t>
            </a:r>
          </a:p>
          <a:p>
            <a:pPr marL="36576" indent="0">
              <a:buNone/>
            </a:pPr>
            <a:r>
              <a:rPr lang="hu-HU" dirty="0" smtClean="0"/>
              <a:t>           zárt kérdések – egyszerű ismeretfeltáró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magyarázatot igénylő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alkalmazást igénylő</a:t>
            </a:r>
          </a:p>
          <a:p>
            <a:pPr marL="36576" indent="0">
              <a:buNone/>
            </a:pP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          nyitott kérdések – magasabb szintű 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gondolkodást igénylő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önálló gondolkodás</a:t>
            </a:r>
          </a:p>
          <a:p>
            <a:pPr marL="36576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vélemény megfogalmazása</a:t>
            </a:r>
            <a:endParaRPr lang="hu-HU" dirty="0"/>
          </a:p>
          <a:p>
            <a:pPr marL="36576" indent="0">
              <a:buNone/>
            </a:pPr>
            <a:r>
              <a:rPr lang="hu-HU" dirty="0" smtClean="0"/>
              <a:t>          tanulói kérdések megfogalmazása </a:t>
            </a:r>
          </a:p>
          <a:p>
            <a:pPr marL="36576" indent="0">
              <a:buNone/>
            </a:pP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          vázlatkártya </a:t>
            </a:r>
            <a:r>
              <a:rPr lang="hu-HU" dirty="0"/>
              <a:t>módszerrel</a:t>
            </a:r>
          </a:p>
          <a:p>
            <a:pPr marL="36576" indent="0">
              <a:buNone/>
            </a:pPr>
            <a:endParaRPr lang="hu-HU" dirty="0"/>
          </a:p>
          <a:p>
            <a:pPr marL="3657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38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23528" y="332656"/>
            <a:ext cx="8280920" cy="5976664"/>
          </a:xfrm>
        </p:spPr>
        <p:txBody>
          <a:bodyPr/>
          <a:lstStyle/>
          <a:p>
            <a:pPr marL="36576" indent="0">
              <a:buNone/>
            </a:pP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Vázlatkártya:</a:t>
            </a:r>
          </a:p>
          <a:p>
            <a:pPr marL="36576" indent="0">
              <a:buNone/>
            </a:pPr>
            <a:endParaRPr lang="hu-HU" dirty="0"/>
          </a:p>
          <a:p>
            <a:pPr marL="36576" indent="0">
              <a:buNone/>
            </a:pP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539499"/>
              </p:ext>
            </p:extLst>
          </p:nvPr>
        </p:nvGraphicFramePr>
        <p:xfrm>
          <a:off x="467544" y="2060848"/>
          <a:ext cx="7080448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224"/>
                <a:gridCol w="3540224"/>
              </a:tblGrid>
              <a:tr h="1405173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Ki szerepel a történetben?</a:t>
                      </a:r>
                    </a:p>
                    <a:p>
                      <a:endParaRPr lang="hu-H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Hol játszódik a történet?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331131">
                <a:tc>
                  <a:txBody>
                    <a:bodyPr/>
                    <a:lstStyle/>
                    <a:p>
                      <a:endParaRPr lang="hu-HU" dirty="0" smtClean="0"/>
                    </a:p>
                    <a:p>
                      <a:r>
                        <a:rPr lang="hu-HU" dirty="0" smtClean="0"/>
                        <a:t>Mi a probléma?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 smtClean="0"/>
                    </a:p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Hogyan oldódik meg?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394A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77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61206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Ábrák segítségével</a:t>
            </a:r>
          </a:p>
          <a:p>
            <a:pPr marL="36576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 fürtábra – asszociatív gondolkodásra épülő</a:t>
            </a:r>
          </a:p>
          <a:p>
            <a:pPr marL="36576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                  hierarchikus </a:t>
            </a:r>
            <a:r>
              <a:rPr lang="hu-HU" sz="2800" dirty="0"/>
              <a:t>gondolkodásra </a:t>
            </a:r>
            <a:r>
              <a:rPr lang="hu-HU" sz="2800" dirty="0" smtClean="0"/>
              <a:t>épülő</a:t>
            </a:r>
          </a:p>
          <a:p>
            <a:pPr marL="36576" indent="0">
              <a:buNone/>
            </a:pPr>
            <a:endParaRPr lang="hu-HU" sz="2800" dirty="0"/>
          </a:p>
          <a:p>
            <a:pPr marL="36576" indent="0">
              <a:buNone/>
            </a:pPr>
            <a:endParaRPr lang="hu-HU" sz="28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26" y="2636911"/>
            <a:ext cx="6710385" cy="302652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328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08104" y="1340768"/>
            <a:ext cx="3053868" cy="1253808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gondolati </a:t>
            </a:r>
            <a:r>
              <a:rPr lang="hu-HU" sz="2800" dirty="0" smtClean="0">
                <a:solidFill>
                  <a:schemeClr val="tx1"/>
                </a:solidFill>
              </a:rPr>
              <a:t>térkép -</a:t>
            </a:r>
            <a:endParaRPr lang="hu-HU" sz="2800" dirty="0">
              <a:solidFill>
                <a:schemeClr val="tx1"/>
              </a:solidFill>
            </a:endParaRPr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3" r="22283"/>
          <a:stretch>
            <a:fillRect/>
          </a:stretch>
        </p:blipFill>
        <p:spPr>
          <a:xfrm>
            <a:off x="1115616" y="1019907"/>
            <a:ext cx="4064812" cy="411480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831632" y="2708920"/>
            <a:ext cx="3312368" cy="2663482"/>
          </a:xfrm>
        </p:spPr>
        <p:txBody>
          <a:bodyPr>
            <a:normAutofit lnSpcReduction="10000"/>
          </a:bodyPr>
          <a:lstStyle/>
          <a:p>
            <a:pPr marL="36576"/>
            <a:r>
              <a:rPr lang="hu-HU" sz="2400" dirty="0" smtClean="0"/>
              <a:t>     asszociációk</a:t>
            </a:r>
          </a:p>
          <a:p>
            <a:pPr marL="36576"/>
            <a:endParaRPr lang="hu-HU" sz="2400" dirty="0"/>
          </a:p>
          <a:p>
            <a:pPr marL="36576"/>
            <a:r>
              <a:rPr lang="hu-HU" sz="2400" dirty="0" smtClean="0"/>
              <a:t>     verbális </a:t>
            </a:r>
            <a:r>
              <a:rPr lang="hu-HU" sz="2400" dirty="0"/>
              <a:t>ismeret </a:t>
            </a:r>
            <a:endParaRPr lang="hu-HU" sz="2400" dirty="0" smtClean="0"/>
          </a:p>
          <a:p>
            <a:pPr marL="36576"/>
            <a:r>
              <a:rPr lang="hu-HU" sz="2400" dirty="0"/>
              <a:t> </a:t>
            </a:r>
            <a:r>
              <a:rPr lang="hu-HU" sz="2400" dirty="0" smtClean="0"/>
              <a:t>    képi </a:t>
            </a:r>
            <a:r>
              <a:rPr lang="hu-HU" sz="2400" dirty="0"/>
              <a:t>megjelenítése</a:t>
            </a:r>
          </a:p>
          <a:p>
            <a:pPr marL="36576"/>
            <a:endParaRPr lang="hu-HU" sz="2400" dirty="0"/>
          </a:p>
          <a:p>
            <a:pPr marL="36576"/>
            <a:r>
              <a:rPr lang="hu-HU" sz="2400" dirty="0" smtClean="0"/>
              <a:t>     lényegkiemelés</a:t>
            </a:r>
            <a:endParaRPr lang="hu-HU" sz="2400" dirty="0"/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61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192688"/>
          </a:xfrm>
        </p:spPr>
        <p:txBody>
          <a:bodyPr/>
          <a:lstStyle/>
          <a:p>
            <a:pPr marL="36576" indent="0">
              <a:buNone/>
            </a:pPr>
            <a:endParaRPr lang="hu-HU" sz="2800" dirty="0"/>
          </a:p>
          <a:p>
            <a:pPr marL="36576" indent="0">
              <a:buNone/>
            </a:pPr>
            <a:endParaRPr lang="hu-HU" sz="2800" dirty="0" smtClean="0"/>
          </a:p>
          <a:p>
            <a:pPr marL="36576" indent="0">
              <a:buNone/>
            </a:pP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064896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</TotalTime>
  <Words>290</Words>
  <Application>Microsoft Office PowerPoint</Application>
  <PresentationFormat>Diavetítés a képernyőre (4:3 oldalarány)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Technika</vt:lpstr>
      <vt:lpstr>Megértési értelmezési folyamatok</vt:lpstr>
      <vt:lpstr>Szöveg kiválasztásának szempontjai:</vt:lpstr>
      <vt:lpstr>Mit kezdjünk a kiadott szöveggel?</vt:lpstr>
      <vt:lpstr> 1. motiválás</vt:lpstr>
      <vt:lpstr>3. értelmezés</vt:lpstr>
      <vt:lpstr>PowerPoint bemutató</vt:lpstr>
      <vt:lpstr>PowerPoint bemutató</vt:lpstr>
      <vt:lpstr>gondolati térkép -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Megértési, értelmezési folyamatok</dc:title>
  <dc:creator>Tóth Lászlóné Emőke</dc:creator>
  <cp:lastModifiedBy>Komáromi Csaba</cp:lastModifiedBy>
  <cp:revision>26</cp:revision>
  <dcterms:created xsi:type="dcterms:W3CDTF">2014-03-04T14:03:42Z</dcterms:created>
  <dcterms:modified xsi:type="dcterms:W3CDTF">2014-03-10T09:04:33Z</dcterms:modified>
</cp:coreProperties>
</file>