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EC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FD5535-E0A1-499F-8C09-68230E269EB9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1C196E-1E17-4F6C-8763-04A728AA0273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0" y="836713"/>
            <a:ext cx="87444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3600" b="1" dirty="0" smtClean="0">
                <a:solidFill>
                  <a:srgbClr val="FECB88"/>
                </a:solidFill>
                <a:latin typeface="Baskerville Old Face" panose="02020602080505020303" pitchFamily="18" charset="0"/>
              </a:rPr>
              <a:t>„Tanulás az, ha rájövünk arra, amit már tudunk.</a:t>
            </a:r>
          </a:p>
          <a:p>
            <a:pPr algn="ctr">
              <a:spcBef>
                <a:spcPct val="50000"/>
              </a:spcBef>
            </a:pPr>
            <a:r>
              <a:rPr lang="hu-HU" altLang="hu-HU" sz="3600" b="1" dirty="0" smtClean="0">
                <a:solidFill>
                  <a:srgbClr val="FECB88"/>
                </a:solidFill>
                <a:latin typeface="Baskerville Old Face" panose="02020602080505020303" pitchFamily="18" charset="0"/>
              </a:rPr>
              <a:t>Cselekvés az, ha megmutatjuk, hogy tudjuk.</a:t>
            </a:r>
          </a:p>
          <a:p>
            <a:pPr algn="ctr">
              <a:spcBef>
                <a:spcPct val="50000"/>
              </a:spcBef>
            </a:pPr>
            <a:r>
              <a:rPr lang="hu-HU" altLang="hu-HU" sz="3600" b="1" dirty="0" smtClean="0">
                <a:solidFill>
                  <a:srgbClr val="FECB88"/>
                </a:solidFill>
                <a:latin typeface="Baskerville Old Face" panose="02020602080505020303" pitchFamily="18" charset="0"/>
              </a:rPr>
              <a:t>Tanítás az, ha másokat emlékeztetünk arra, hogy ők is éppolyan jól tudják.</a:t>
            </a:r>
          </a:p>
          <a:p>
            <a:pPr algn="ctr">
              <a:spcBef>
                <a:spcPct val="50000"/>
              </a:spcBef>
            </a:pPr>
            <a:r>
              <a:rPr lang="hu-HU" altLang="hu-HU" sz="3600" b="1" dirty="0" smtClean="0">
                <a:solidFill>
                  <a:srgbClr val="FECB88"/>
                </a:solidFill>
                <a:latin typeface="Baskerville Old Face" panose="02020602080505020303" pitchFamily="18" charset="0"/>
              </a:rPr>
              <a:t>Mindannyian tanulunk, cselekszünk és tanítunk.”</a:t>
            </a:r>
          </a:p>
          <a:p>
            <a:pPr algn="r">
              <a:spcBef>
                <a:spcPct val="50000"/>
              </a:spcBef>
            </a:pPr>
            <a:r>
              <a:rPr lang="hu-HU" altLang="hu-HU" sz="3600" b="1" i="1" dirty="0" smtClean="0">
                <a:solidFill>
                  <a:srgbClr val="FECB88"/>
                </a:solidFill>
                <a:latin typeface="Baskerville Old Face" panose="02020602080505020303" pitchFamily="18" charset="0"/>
              </a:rPr>
              <a:t>Richard Bach</a:t>
            </a:r>
            <a:endParaRPr lang="hu-HU" altLang="hu-HU" sz="3600" b="1" i="1" dirty="0">
              <a:solidFill>
                <a:srgbClr val="FECB88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6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Tanulás pszichológiai megközelítése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>
            <a:normAutofit/>
          </a:bodyPr>
          <a:lstStyle/>
          <a:p>
            <a:r>
              <a:rPr lang="hu-HU" dirty="0" smtClean="0"/>
              <a:t>magatartás módosulás, gyakorlás útján</a:t>
            </a:r>
          </a:p>
          <a:p>
            <a:r>
              <a:rPr lang="hu-HU" dirty="0" smtClean="0"/>
              <a:t>Tanulás fajtái:</a:t>
            </a:r>
          </a:p>
          <a:p>
            <a:pPr marL="137160" indent="0">
              <a:buNone/>
            </a:pPr>
            <a:r>
              <a:rPr lang="hu-HU" dirty="0" smtClean="0"/>
              <a:t>               a, tanulás módja szerint</a:t>
            </a:r>
          </a:p>
          <a:p>
            <a:pPr marL="137160" indent="0">
              <a:buNone/>
            </a:pPr>
            <a:r>
              <a:rPr lang="hu-HU" dirty="0" smtClean="0"/>
              <a:t>                  - egyszerű tanulás</a:t>
            </a:r>
          </a:p>
          <a:p>
            <a:pPr marL="137160" indent="0">
              <a:buNone/>
            </a:pPr>
            <a:r>
              <a:rPr lang="hu-HU" dirty="0" smtClean="0"/>
              <a:t>                          kondicionálás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klasszikus kondicionálás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instrumentális kondicionálás  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- összetett tanulás</a:t>
            </a:r>
          </a:p>
          <a:p>
            <a:pPr marL="137160" indent="0">
              <a:buNone/>
            </a:pPr>
            <a:r>
              <a:rPr lang="hu-HU" dirty="0" smtClean="0"/>
              <a:t>                              próbálkozással, próba -  szerencse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945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hu-HU" dirty="0" smtClean="0"/>
              <a:t>        b, tanulandó anyag természete szerint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</a:t>
            </a:r>
            <a:r>
              <a:rPr lang="hu-HU" dirty="0"/>
              <a:t> </a:t>
            </a:r>
            <a:r>
              <a:rPr lang="hu-HU" dirty="0" smtClean="0"/>
              <a:t>- motoros (mozgásos)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- verbális 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értelmes tanulás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listatanulás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- látens tanulás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947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Tanulás pedagógiai megközelítése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Tanulás</a:t>
            </a:r>
          </a:p>
          <a:p>
            <a:endParaRPr lang="hu-HU" dirty="0" smtClean="0"/>
          </a:p>
          <a:p>
            <a:r>
              <a:rPr lang="hu-HU" dirty="0" smtClean="0"/>
              <a:t>Tanítás: irányítás, tervezés, szervezés, értékelés</a:t>
            </a:r>
          </a:p>
          <a:p>
            <a:endParaRPr lang="hu-HU" dirty="0" smtClean="0"/>
          </a:p>
          <a:p>
            <a:r>
              <a:rPr lang="hu-HU" dirty="0" smtClean="0"/>
              <a:t>Ismeret: tudáselsajátítás szintje</a:t>
            </a:r>
          </a:p>
          <a:p>
            <a:endParaRPr lang="hu-HU" dirty="0" smtClean="0"/>
          </a:p>
          <a:p>
            <a:r>
              <a:rPr lang="hu-HU" dirty="0" smtClean="0"/>
              <a:t>Jártasság: gyakorlás, alkalmazás</a:t>
            </a:r>
          </a:p>
          <a:p>
            <a:endParaRPr lang="hu-HU" dirty="0" smtClean="0"/>
          </a:p>
          <a:p>
            <a:r>
              <a:rPr lang="hu-HU" dirty="0" smtClean="0"/>
              <a:t>Készség: legmagasabb szint</a:t>
            </a:r>
          </a:p>
          <a:p>
            <a:endParaRPr lang="hu-HU" dirty="0" smtClean="0"/>
          </a:p>
          <a:p>
            <a:r>
              <a:rPr lang="hu-HU" dirty="0" smtClean="0"/>
              <a:t>Képesség: velünk született adottságból fejlődik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994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Tanulás eredményességét befolyásoló tényezők: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Fiziológiai tényezők</a:t>
            </a:r>
          </a:p>
          <a:p>
            <a:endParaRPr lang="hu-HU" dirty="0"/>
          </a:p>
          <a:p>
            <a:r>
              <a:rPr lang="hu-HU" dirty="0" smtClean="0"/>
              <a:t>Fizikai tényezők</a:t>
            </a:r>
          </a:p>
          <a:p>
            <a:endParaRPr lang="hu-HU" dirty="0"/>
          </a:p>
          <a:p>
            <a:r>
              <a:rPr lang="hu-HU" dirty="0" smtClean="0"/>
              <a:t>Tanulandó anyag sajátosságaival kapcsolatos tényezők</a:t>
            </a:r>
          </a:p>
          <a:p>
            <a:endParaRPr lang="hu-HU" dirty="0"/>
          </a:p>
          <a:p>
            <a:r>
              <a:rPr lang="hu-HU" dirty="0" smtClean="0"/>
              <a:t>Pszichológiai tényezők</a:t>
            </a:r>
          </a:p>
          <a:p>
            <a:endParaRPr lang="hu-HU" dirty="0"/>
          </a:p>
          <a:p>
            <a:r>
              <a:rPr lang="hu-HU" dirty="0" smtClean="0"/>
              <a:t>Tanulási módok, technikák, tevékenységek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054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496" y="332656"/>
            <a:ext cx="8856984" cy="6525344"/>
          </a:xfrm>
        </p:spPr>
        <p:txBody>
          <a:bodyPr>
            <a:normAutofit lnSpcReduction="10000"/>
          </a:bodyPr>
          <a:lstStyle/>
          <a:p>
            <a:r>
              <a:rPr lang="hu-H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Diák tanulási stratégiái:</a:t>
            </a:r>
          </a:p>
          <a:p>
            <a:pPr marL="137160" indent="0">
              <a:buNone/>
            </a:pPr>
            <a:r>
              <a:rPr lang="hu-HU" dirty="0" smtClean="0"/>
              <a:t>          1. </a:t>
            </a:r>
            <a:r>
              <a:rPr lang="hu-HU" u="sng" dirty="0" smtClean="0"/>
              <a:t>tanulási orientáció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a, </a:t>
            </a:r>
            <a:r>
              <a:rPr lang="hu-HU" dirty="0" err="1" smtClean="0"/>
              <a:t>holista</a:t>
            </a:r>
            <a:r>
              <a:rPr lang="hu-HU" dirty="0" smtClean="0"/>
              <a:t>                      b, </a:t>
            </a:r>
            <a:r>
              <a:rPr lang="hu-HU" dirty="0" err="1" smtClean="0"/>
              <a:t>szerialista</a:t>
            </a:r>
            <a:endParaRPr lang="hu-HU" dirty="0"/>
          </a:p>
          <a:p>
            <a:pPr marL="137160" indent="0">
              <a:buNone/>
            </a:pPr>
            <a:r>
              <a:rPr lang="hu-HU" dirty="0" smtClean="0"/>
              <a:t> sokoldalú megközelítés            szigorú logika                    </a:t>
            </a:r>
          </a:p>
          <a:p>
            <a:pPr marL="137160" indent="0">
              <a:buNone/>
            </a:pPr>
            <a:r>
              <a:rPr lang="hu-HU" dirty="0" smtClean="0"/>
              <a:t>divergens gondolkodás          </a:t>
            </a:r>
            <a:r>
              <a:rPr lang="hu-HU" dirty="0" err="1" smtClean="0"/>
              <a:t>kovergens</a:t>
            </a:r>
            <a:r>
              <a:rPr lang="hu-HU" dirty="0" smtClean="0"/>
              <a:t> </a:t>
            </a:r>
            <a:r>
              <a:rPr lang="hu-HU" dirty="0" err="1" smtClean="0"/>
              <a:t>gondolkodás</a:t>
            </a:r>
            <a:endParaRPr lang="hu-HU" dirty="0" smtClean="0"/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2. </a:t>
            </a:r>
            <a:r>
              <a:rPr lang="hu-HU" u="sng" dirty="0" smtClean="0"/>
              <a:t>tanulási stílus</a:t>
            </a:r>
          </a:p>
          <a:p>
            <a:pPr marL="137160" indent="0">
              <a:buNone/>
            </a:pPr>
            <a:r>
              <a:rPr lang="hu-HU" dirty="0" smtClean="0"/>
              <a:t>                a, érzéki modalitás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auditív, vizuális, motorikus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b, társas környezet szerint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egyéni, párban, csoportban, felnőttel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c, környezeti ingerek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fény, zaj, napszak, testhelyzet, kint-bent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H="1">
            <a:off x="2267744" y="1679358"/>
            <a:ext cx="49592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5946830" y="1679358"/>
            <a:ext cx="56938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00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832688"/>
          </a:xfrm>
        </p:spPr>
        <p:txBody>
          <a:bodyPr/>
          <a:lstStyle/>
          <a:p>
            <a:pPr marL="137160" indent="0">
              <a:buNone/>
            </a:pPr>
            <a:r>
              <a:rPr lang="hu-HU" dirty="0" smtClean="0"/>
              <a:t>   3. </a:t>
            </a:r>
            <a:r>
              <a:rPr lang="hu-HU" u="sng" dirty="0" smtClean="0"/>
              <a:t>elemi és bonyolult tanulási stratégiák</a:t>
            </a:r>
          </a:p>
          <a:p>
            <a:pPr marL="137160" indent="0">
              <a:buNone/>
            </a:pPr>
            <a:endParaRPr lang="hu-HU" u="sng" dirty="0"/>
          </a:p>
          <a:p>
            <a:pPr marL="137160" indent="0">
              <a:buNone/>
            </a:pPr>
            <a:r>
              <a:rPr lang="hu-HU" dirty="0" smtClean="0"/>
              <a:t>   4. </a:t>
            </a:r>
            <a:r>
              <a:rPr lang="hu-HU" u="sng" dirty="0" smtClean="0"/>
              <a:t>önálló tanulást segítő pedagógiai feladatok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tanulási stílus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tanulási nehézségek okai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tanulási gátlások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többcsatornás érzékelés, észlelés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sorrendiség</a:t>
            </a:r>
          </a:p>
          <a:p>
            <a:pPr marL="137160" indent="0">
              <a:buNone/>
            </a:pPr>
            <a:r>
              <a:rPr lang="hu-HU" dirty="0"/>
              <a:t> </a:t>
            </a:r>
            <a:r>
              <a:rPr lang="hu-HU" dirty="0" smtClean="0"/>
              <a:t>           - telítődés jelensége</a:t>
            </a:r>
          </a:p>
          <a:p>
            <a:pPr marL="13716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6042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Tanulás eredményességét segítő tanári tulajdonságok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Előadókészség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Hatékony kommunikáció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Fegyelmezői készség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Szervezőkészség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Idő menedzselés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Kreativitás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Megosztott figyelem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err="1" smtClean="0"/>
              <a:t>Facilitálás</a:t>
            </a:r>
            <a:r>
              <a:rPr lang="hu-HU" dirty="0" smtClean="0"/>
              <a:t> képessége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Alkalmazkodó képesség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545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76056" y="501317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Készítette: Tóth Lászlóné</a:t>
            </a:r>
          </a:p>
          <a:p>
            <a:r>
              <a:rPr lang="hu-HU" dirty="0"/>
              <a:t> </a:t>
            </a:r>
            <a:r>
              <a:rPr lang="hu-HU" dirty="0" smtClean="0"/>
              <a:t>                   Pécsi Egyházmegye</a:t>
            </a:r>
          </a:p>
          <a:p>
            <a:r>
              <a:rPr lang="hu-HU" dirty="0"/>
              <a:t> </a:t>
            </a:r>
            <a:r>
              <a:rPr lang="hu-HU" dirty="0" smtClean="0"/>
              <a:t>                   Hitoktatási Iroda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6285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306</Words>
  <Application>Microsoft Office PowerPoint</Application>
  <PresentationFormat>Diavetítés a képernyőre (4:3 oldalarány)</PresentationFormat>
  <Paragraphs>78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Hegycsúcs</vt:lpstr>
      <vt:lpstr>PowerPoint bemutató</vt:lpstr>
      <vt:lpstr>Tanulás pszichológiai megközelítése</vt:lpstr>
      <vt:lpstr>PowerPoint bemutató</vt:lpstr>
      <vt:lpstr>Tanulás pedagógiai megközelítése</vt:lpstr>
      <vt:lpstr>Tanulás eredményességét befolyásoló tényezők:</vt:lpstr>
      <vt:lpstr>PowerPoint bemutató</vt:lpstr>
      <vt:lpstr>PowerPoint bemutató</vt:lpstr>
      <vt:lpstr>Tanulás eredményességét segítő tanári tulajdonságok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Tóth Lászlóné Emőke</dc:creator>
  <cp:lastModifiedBy>Tóth Lászlóné Emőke</cp:lastModifiedBy>
  <cp:revision>8</cp:revision>
  <dcterms:created xsi:type="dcterms:W3CDTF">2014-03-04T12:45:39Z</dcterms:created>
  <dcterms:modified xsi:type="dcterms:W3CDTF">2014-03-10T07:27:18Z</dcterms:modified>
</cp:coreProperties>
</file>